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30" r:id="rId1"/>
  </p:sldMasterIdLst>
  <p:notesMasterIdLst>
    <p:notesMasterId r:id="rId15"/>
  </p:notesMasterIdLst>
  <p:sldIdLst>
    <p:sldId id="280" r:id="rId2"/>
    <p:sldId id="301" r:id="rId3"/>
    <p:sldId id="496" r:id="rId4"/>
    <p:sldId id="517" r:id="rId5"/>
    <p:sldId id="520" r:id="rId6"/>
    <p:sldId id="521" r:id="rId7"/>
    <p:sldId id="525" r:id="rId8"/>
    <p:sldId id="516" r:id="rId9"/>
    <p:sldId id="526" r:id="rId10"/>
    <p:sldId id="527" r:id="rId11"/>
    <p:sldId id="528" r:id="rId12"/>
    <p:sldId id="529" r:id="rId13"/>
    <p:sldId id="307" r:id="rId14"/>
  </p:sldIdLst>
  <p:sldSz cx="12192000" cy="6858000"/>
  <p:notesSz cx="6781800" cy="9869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4982"/>
    <a:srgbClr val="FF6600"/>
    <a:srgbClr val="BE5108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8" autoAdjust="0"/>
    <p:restoredTop sz="94694" autoAdjust="0"/>
  </p:normalViewPr>
  <p:slideViewPr>
    <p:cSldViewPr snapToGrid="0">
      <p:cViewPr varScale="1">
        <p:scale>
          <a:sx n="117" d="100"/>
          <a:sy n="117" d="100"/>
        </p:scale>
        <p:origin x="36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45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780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1451" y="0"/>
            <a:ext cx="2938780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6918A-EF5E-4572-9F1F-FD3BE0AC7BD8}" type="datetimeFigureOut">
              <a:rPr lang="ko-KR" altLang="en-US" smtClean="0"/>
              <a:t>2020. 10. 14.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1800" y="1233488"/>
            <a:ext cx="5918200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180" y="4749691"/>
            <a:ext cx="5425440" cy="38861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38780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1451" y="9374301"/>
            <a:ext cx="2938780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8CEB4-C31A-4F87-863C-EA26DFC5D0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7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8CEB4-C31A-4F87-863C-EA26DFC5D0B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626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8CEB4-C31A-4F87-863C-EA26DFC5D0B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712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8CEB4-C31A-4F87-863C-EA26DFC5D0B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8CEB4-C31A-4F87-863C-EA26DFC5D0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7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8CEB4-C31A-4F87-863C-EA26DFC5D0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923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8CEB4-C31A-4F87-863C-EA26DFC5D0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49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8CEB4-C31A-4F87-863C-EA26DFC5D0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78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8CEB4-C31A-4F87-863C-EA26DFC5D0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3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8CEB4-C31A-4F87-863C-EA26DFC5D0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247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8CEB4-C31A-4F87-863C-EA26DFC5D0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49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8CEB4-C31A-4F87-863C-EA26DFC5D0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6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A2F67-C2E6-4369-9F9B-C06A2B176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C9AC98-4BC1-420D-BFE4-D0A9A7EAC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43CB9-9484-444A-B8FB-37521F40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3F19-8DE6-254C-80D9-97B51B941C0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237D1-4C55-4FF4-844D-3B5CEE767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61A89-E038-4F66-8EBC-2FDAE402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95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70180-9160-45CB-93E4-311006CF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76CB72-904E-400B-B655-472F11006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48612B-5CDD-4742-BE45-80558E87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1B53-E6AC-AF43-A1F5-43EE6B2B09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D63EE5-9694-42D4-BD47-9BB0A1CC3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39CCDF-9E05-4092-AB65-314615A8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916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C4FA63-D24F-4577-8903-202885373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454A92-CCB5-452B-A8EF-90CA94FBA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2E6C1-B001-446B-B8A8-FDFDDDB3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6AF2-C040-3244-A4E6-20C67A03E07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DD02CF-15D1-493E-AA38-3B670BB54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F156C-A385-4FFA-A8B6-A4ADEC4C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48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761A9-2F6D-4C8D-ADD8-7538AF01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CCF25-138E-4ABD-8D32-1B5F4C7A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5C84F-536B-4742-BCFA-ACA5D69E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0A515-1D67-AA4B-A32F-B5932F718F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C1AB24-4BAB-4435-B615-2BB234AA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4FCBDC-74C7-4353-A3C3-2D0670E4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95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F78FC-6DE5-43DF-9F66-BF1CEC30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E7C0BC-3673-4747-AE90-AAEC0BF1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174F5-5F96-43F2-82DE-DA52ED6C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47C98-DAED-994E-97EB-DCEADDD447C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9D88D-EA43-4401-B69E-540415BB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B2352-3A2B-43D5-B229-7684EB33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218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A7C40-56A8-4F56-A9F9-73097528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28FACA-F3E4-4BA1-8A8F-882EA208D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4A85D9-C191-451A-A5B4-D2404BDD5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883437-3CDE-45F3-AFC3-50F3426E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97A4-16B6-A247-8AA5-9B2FF579C93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E6197C-96C5-4820-B0D1-02DA0F906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AD198-B47C-43B0-BD27-DE844EFE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78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3C880-CE6A-447A-B615-14261E406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8BCB98-506A-4992-B710-DCBE47F4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8BE539-1464-49EF-B955-BD349EBB8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C239C7-5C42-4B52-9AA7-DB89690C7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C6B909-A5E9-479D-9071-7932ADA46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3407A3-97B5-4E0C-817B-AE5306BF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584F5-AE40-1248-8531-F576E000F9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49D747-11C1-46E5-A0F0-AB61AE50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B89521-520A-411B-B1E9-39E3DA92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2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5E309-3443-4955-B03F-6C444AF5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63E865-AC00-4B96-A7A6-74B25FFF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06BE1-55B0-CA4C-82BC-AB181BDDC24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F32555-1D74-4F36-8F15-DB179BBC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3B455A-5B2F-48C4-9607-1653272F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128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AC80F8-EEC1-4276-9860-D8D126238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D7C23-6341-DA46-8D13-3989768CBEC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D8E42E-9B86-4D21-8330-2AAE8004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AB5CD3-377B-48C3-8CEA-BF0E128A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1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BFCD2-59BF-4651-909E-A3C19BBFF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16338-BA6F-41A4-B22B-7E91EF732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048A10-C5B7-4AA2-9D6D-1F7C49B5C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639EC2-D97D-40A3-96E4-68EB1E45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779D9-AD3C-1548-9DAA-7E6CB5EF323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76AEBB-DB67-40D2-9BC9-8FEA1090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403567-2FD1-45E1-A897-8B042290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55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60B65-B765-45B1-A93C-2368D251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ECDE89-090B-41A4-8ACE-DD8A7E356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AF22A2-BD5F-4C49-8D2B-991E25FAC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F7DF15-84F3-413B-83B1-D087ADDA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8765-492D-714A-B5DA-342CCA284B2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5497B-A2BC-468F-B524-65F9ACFC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6907B3-FDDE-47BC-A5F9-1267A681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1AC382-1CFF-42AD-BE60-EC15CDA5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EEC7C-FF5B-42F5-AC5A-91906C944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37DBB-34AC-40FC-A369-CB41DC764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5D942-6FA9-2845-84B5-E5D315E3836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2020. 10. 14.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44D63-DCC9-4EEC-AE6E-D0806DAB2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D00B9B-95DE-4867-A8B3-7F572D051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6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emf"/><Relationship Id="rId5" Type="http://schemas.openxmlformats.org/officeDocument/2006/relationships/image" Target="../media/image9.png"/><Relationship Id="rId10" Type="http://schemas.openxmlformats.org/officeDocument/2006/relationships/image" Target="../media/image14.emf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3.png"/><Relationship Id="rId9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latinLnBrk="0"/>
            <a:r>
              <a:rPr lang="en-US" altLang="ko-KR" sz="4400" b="1" kern="1200" spc="-8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Tidy and Seamless in R</a:t>
            </a:r>
            <a:br>
              <a:rPr lang="en-US" altLang="ko-KR" sz="4400" b="1" kern="1200" spc="-8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4400" b="1" kern="1200" spc="-8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/>
                </a:solidFill>
                <a:latin typeface="+mj-lt"/>
                <a:ea typeface="+mj-ea"/>
                <a:cs typeface="+mj-cs"/>
              </a:rPr>
              <a:t>						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spc="-80">
                <a:ln>
                  <a:solidFill>
                    <a:prstClr val="white">
                      <a:alpha val="0"/>
                    </a:prstClr>
                  </a:solidFill>
                </a:ln>
                <a:latin typeface="+mn-lt"/>
                <a:ea typeface="+mn-ea"/>
                <a:cs typeface="+mn-cs"/>
              </a:rPr>
              <a:t>2020-10-14</a:t>
            </a:r>
          </a:p>
          <a:p>
            <a:pPr indent="-228600" algn="l" latinLnBrk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spc="-80">
                <a:ln>
                  <a:solidFill>
                    <a:prstClr val="white">
                      <a:alpha val="0"/>
                    </a:prstClr>
                  </a:solidFill>
                </a:ln>
                <a:latin typeface="+mn-lt"/>
                <a:ea typeface="+mn-ea"/>
                <a:cs typeface="+mn-cs"/>
              </a:rPr>
              <a:t>유충현</a:t>
            </a:r>
            <a:r>
              <a:rPr lang="en-US" altLang="ko-KR" sz="2400" spc="-80">
                <a:ln>
                  <a:solidFill>
                    <a:prstClr val="white">
                      <a:alpha val="0"/>
                    </a:prstClr>
                  </a:solidFill>
                </a:ln>
                <a:latin typeface="+mn-lt"/>
                <a:ea typeface="+mn-ea"/>
                <a:cs typeface="+mn-cs"/>
              </a:rPr>
              <a:t>, </a:t>
            </a:r>
            <a:r>
              <a:rPr lang="en-US" altLang="ko-KR" sz="2400">
                <a:ln>
                  <a:solidFill>
                    <a:prstClr val="white">
                      <a:alpha val="0"/>
                    </a:prstClr>
                  </a:solidFill>
                </a:ln>
                <a:latin typeface="+mn-lt"/>
                <a:ea typeface="+mn-ea"/>
                <a:cs typeface="+mn-cs"/>
              </a:rPr>
              <a:t>Tidyverse Korea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D4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FA1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4744B9-A4A5-A044-BF92-5493BE50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907992"/>
            <a:ext cx="2135309" cy="10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3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 txBox="1">
            <a:spLocks/>
          </p:cNvSpPr>
          <p:nvPr/>
        </p:nvSpPr>
        <p:spPr>
          <a:xfrm>
            <a:off x="182097" y="215603"/>
            <a:ext cx="5981906" cy="34598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2000" b="1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2813" eaLnBrk="0" hangingPunct="0">
              <a:lnSpc>
                <a:spcPts val="2400"/>
              </a:lnSpc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Appendix</a:t>
            </a:r>
            <a:r>
              <a:rPr lang="ko-KR" altLang="en-US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1. Seamless Examples </a:t>
            </a:r>
            <a:endParaRPr lang="ko-KR" altLang="en-US" sz="14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1F8A529-B717-412E-ADAE-DCAE8438418E}"/>
              </a:ext>
            </a:extLst>
          </p:cNvPr>
          <p:cNvCxnSpPr/>
          <p:nvPr/>
        </p:nvCxnSpPr>
        <p:spPr>
          <a:xfrm>
            <a:off x="143596" y="626569"/>
            <a:ext cx="117636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405EAB83-64E9-4B4B-BBD4-4873AEC0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83" y="141515"/>
            <a:ext cx="392713" cy="4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ED1E1AEE-DC40-6C4B-B849-8489D0A6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3" y="148417"/>
            <a:ext cx="383059" cy="4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223537ED-09D3-6641-8CB2-6BE7AA10B3BA}"/>
              </a:ext>
            </a:extLst>
          </p:cNvPr>
          <p:cNvSpPr/>
          <p:nvPr/>
        </p:nvSpPr>
        <p:spPr>
          <a:xfrm>
            <a:off x="477078" y="871370"/>
            <a:ext cx="3856383" cy="369284"/>
          </a:xfrm>
          <a:prstGeom prst="roundRect">
            <a:avLst>
              <a:gd name="adj" fmla="val 340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Rmarkdown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이용한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Seamless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프로그래밍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5072A-6936-B948-88E3-607FCB9E0C8D}"/>
              </a:ext>
            </a:extLst>
          </p:cNvPr>
          <p:cNvSpPr/>
          <p:nvPr/>
        </p:nvSpPr>
        <p:spPr>
          <a:xfrm>
            <a:off x="769925" y="1472202"/>
            <a:ext cx="10813497" cy="24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시나리오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: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파일의 용량 증가에 따른 전통적인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read.csv()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readr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패키지의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read_csv(),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Python pandas </a:t>
            </a:r>
            <a:r>
              <a:rPr lang="en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read_csv()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의 성능 비교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소스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: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simulation_import.Rmd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A66EB75-F85D-F843-8DEA-9C7507CAC662}"/>
              </a:ext>
            </a:extLst>
          </p:cNvPr>
          <p:cNvSpPr/>
          <p:nvPr/>
        </p:nvSpPr>
        <p:spPr>
          <a:xfrm>
            <a:off x="565060" y="2589338"/>
            <a:ext cx="1353967" cy="299632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R Chunk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0F85693-C832-8047-B09A-199CF5CA1609}"/>
              </a:ext>
            </a:extLst>
          </p:cNvPr>
          <p:cNvSpPr/>
          <p:nvPr/>
        </p:nvSpPr>
        <p:spPr>
          <a:xfrm>
            <a:off x="2497939" y="2589338"/>
            <a:ext cx="1353967" cy="299632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Bash Chunk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78A5F86B-3B18-EE4D-A00B-20ECB9A314F7}"/>
              </a:ext>
            </a:extLst>
          </p:cNvPr>
          <p:cNvSpPr/>
          <p:nvPr/>
        </p:nvSpPr>
        <p:spPr>
          <a:xfrm>
            <a:off x="4430818" y="2589338"/>
            <a:ext cx="1353967" cy="299632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R Chunk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E65C8F2-BCEE-434A-9DB2-3EA72AF0FA1B}"/>
              </a:ext>
            </a:extLst>
          </p:cNvPr>
          <p:cNvSpPr/>
          <p:nvPr/>
        </p:nvSpPr>
        <p:spPr>
          <a:xfrm>
            <a:off x="6363697" y="2589338"/>
            <a:ext cx="1353967" cy="299632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 Python Chunk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E5261C5-26D8-5044-8DDF-E678C8D2F5E2}"/>
              </a:ext>
            </a:extLst>
          </p:cNvPr>
          <p:cNvSpPr/>
          <p:nvPr/>
        </p:nvSpPr>
        <p:spPr>
          <a:xfrm>
            <a:off x="8296576" y="2589338"/>
            <a:ext cx="1353967" cy="299632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5. R Chunk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4DBC1777-F8A4-1242-91FC-DC0AB19CB7B9}"/>
              </a:ext>
            </a:extLst>
          </p:cNvPr>
          <p:cNvSpPr/>
          <p:nvPr/>
        </p:nvSpPr>
        <p:spPr>
          <a:xfrm>
            <a:off x="10229456" y="2589338"/>
            <a:ext cx="1353967" cy="299632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6.Bash Chunk</a:t>
            </a:r>
          </a:p>
        </p:txBody>
      </p:sp>
      <p:pic>
        <p:nvPicPr>
          <p:cNvPr id="30" name="Picture 8" descr="R Basics · UC Business Analytics R Programming Guide">
            <a:extLst>
              <a:ext uri="{FF2B5EF4-FFF2-40B4-BE49-F238E27FC236}">
                <a16:creationId xmlns:a16="http://schemas.microsoft.com/office/drawing/2014/main" id="{CC0E5EF9-962F-4D40-83D2-F4080D1A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3" y="2192068"/>
            <a:ext cx="342077" cy="34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Python Programming Language, AWS Skills Demand Exploding | News |  Communications of the ACM">
            <a:extLst>
              <a:ext uri="{FF2B5EF4-FFF2-40B4-BE49-F238E27FC236}">
                <a16:creationId xmlns:a16="http://schemas.microsoft.com/office/drawing/2014/main" id="{9CE8578F-ECEE-694B-9908-B58CA5D3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62" y="2199138"/>
            <a:ext cx="380943" cy="38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Write bash shell script by Atif_sh_hashtag">
            <a:extLst>
              <a:ext uri="{FF2B5EF4-FFF2-40B4-BE49-F238E27FC236}">
                <a16:creationId xmlns:a16="http://schemas.microsoft.com/office/drawing/2014/main" id="{8C35BD71-4C09-524D-BF3B-AA742C7D8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263" y="2243389"/>
            <a:ext cx="445401" cy="29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R Basics · UC Business Analytics R Programming Guide">
            <a:extLst>
              <a:ext uri="{FF2B5EF4-FFF2-40B4-BE49-F238E27FC236}">
                <a16:creationId xmlns:a16="http://schemas.microsoft.com/office/drawing/2014/main" id="{DA256B87-117B-2C4B-9319-ED8176E83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11" y="2220284"/>
            <a:ext cx="342077" cy="34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R Basics · UC Business Analytics R Programming Guide">
            <a:extLst>
              <a:ext uri="{FF2B5EF4-FFF2-40B4-BE49-F238E27FC236}">
                <a16:creationId xmlns:a16="http://schemas.microsoft.com/office/drawing/2014/main" id="{AC01B48E-1809-7D49-95B5-CD8A8355D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179" y="2192068"/>
            <a:ext cx="342077" cy="34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Write bash shell script by Atif_sh_hashtag">
            <a:extLst>
              <a:ext uri="{FF2B5EF4-FFF2-40B4-BE49-F238E27FC236}">
                <a16:creationId xmlns:a16="http://schemas.microsoft.com/office/drawing/2014/main" id="{AFEEA2CE-972D-CA42-8395-A09E2EA50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0" y="2225955"/>
            <a:ext cx="445401" cy="29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18">
            <a:extLst>
              <a:ext uri="{FF2B5EF4-FFF2-40B4-BE49-F238E27FC236}">
                <a16:creationId xmlns:a16="http://schemas.microsoft.com/office/drawing/2014/main" id="{8D3B9643-8E29-8B4C-A318-E58EC66C06E3}"/>
              </a:ext>
            </a:extLst>
          </p:cNvPr>
          <p:cNvSpPr txBox="1"/>
          <p:nvPr/>
        </p:nvSpPr>
        <p:spPr>
          <a:xfrm>
            <a:off x="622002" y="3036295"/>
            <a:ext cx="124008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Seed data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생성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8" name="직사각형 18">
            <a:extLst>
              <a:ext uri="{FF2B5EF4-FFF2-40B4-BE49-F238E27FC236}">
                <a16:creationId xmlns:a16="http://schemas.microsoft.com/office/drawing/2014/main" id="{A4154E6B-0221-6346-9E82-D71516022338}"/>
              </a:ext>
            </a:extLst>
          </p:cNvPr>
          <p:cNvSpPr txBox="1"/>
          <p:nvPr/>
        </p:nvSpPr>
        <p:spPr>
          <a:xfrm>
            <a:off x="2508557" y="3065050"/>
            <a:ext cx="1352291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복수배 파일 생성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9" name="직사각형 18">
            <a:extLst>
              <a:ext uri="{FF2B5EF4-FFF2-40B4-BE49-F238E27FC236}">
                <a16:creationId xmlns:a16="http://schemas.microsoft.com/office/drawing/2014/main" id="{87ECC08B-C3CD-684A-85E5-0DD1A73D691A}"/>
              </a:ext>
            </a:extLst>
          </p:cNvPr>
          <p:cNvSpPr txBox="1"/>
          <p:nvPr/>
        </p:nvSpPr>
        <p:spPr>
          <a:xfrm>
            <a:off x="4484167" y="3053717"/>
            <a:ext cx="15703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성능측정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read.csv(), read_csv()</a:t>
            </a:r>
          </a:p>
        </p:txBody>
      </p:sp>
      <p:sp>
        <p:nvSpPr>
          <p:cNvPr id="40" name="직사각형 18">
            <a:extLst>
              <a:ext uri="{FF2B5EF4-FFF2-40B4-BE49-F238E27FC236}">
                <a16:creationId xmlns:a16="http://schemas.microsoft.com/office/drawing/2014/main" id="{F3A4D8A0-4656-B84D-A166-E8419D4BD270}"/>
              </a:ext>
            </a:extLst>
          </p:cNvPr>
          <p:cNvSpPr txBox="1"/>
          <p:nvPr/>
        </p:nvSpPr>
        <p:spPr>
          <a:xfrm>
            <a:off x="6348545" y="3070057"/>
            <a:ext cx="15703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성능측정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pandas’s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read_csv()</a:t>
            </a:r>
          </a:p>
        </p:txBody>
      </p:sp>
      <p:sp>
        <p:nvSpPr>
          <p:cNvPr id="41" name="직사각형 18">
            <a:extLst>
              <a:ext uri="{FF2B5EF4-FFF2-40B4-BE49-F238E27FC236}">
                <a16:creationId xmlns:a16="http://schemas.microsoft.com/office/drawing/2014/main" id="{1C6D6963-340F-F747-BF5D-CD13C549B43A}"/>
              </a:ext>
            </a:extLst>
          </p:cNvPr>
          <p:cNvSpPr txBox="1"/>
          <p:nvPr/>
        </p:nvSpPr>
        <p:spPr>
          <a:xfrm>
            <a:off x="8332365" y="3053716"/>
            <a:ext cx="15703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성능 비교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시각화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2" name="직사각형 18">
            <a:extLst>
              <a:ext uri="{FF2B5EF4-FFF2-40B4-BE49-F238E27FC236}">
                <a16:creationId xmlns:a16="http://schemas.microsoft.com/office/drawing/2014/main" id="{AB1E0B38-A234-2B48-B7C3-3A667C180F8F}"/>
              </a:ext>
            </a:extLst>
          </p:cNvPr>
          <p:cNvSpPr txBox="1"/>
          <p:nvPr/>
        </p:nvSpPr>
        <p:spPr>
          <a:xfrm>
            <a:off x="10292148" y="3075062"/>
            <a:ext cx="157030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파일 삭제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DF3EB96-3835-764B-888B-9D0A1005E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083" y="3730121"/>
            <a:ext cx="4132799" cy="295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3B6FBF6B-73BF-2A4F-8DE8-2C67BD5D9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011" y="3812205"/>
            <a:ext cx="4132798" cy="295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슬라이드 번호 개체 틀 8">
            <a:extLst>
              <a:ext uri="{FF2B5EF4-FFF2-40B4-BE49-F238E27FC236}">
                <a16:creationId xmlns:a16="http://schemas.microsoft.com/office/drawing/2014/main" id="{B1B7DE76-492D-8147-B9A3-BF428BFA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5936" y="6478587"/>
            <a:ext cx="2743200" cy="365125"/>
          </a:xfrm>
        </p:spPr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3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 txBox="1">
            <a:spLocks/>
          </p:cNvSpPr>
          <p:nvPr/>
        </p:nvSpPr>
        <p:spPr>
          <a:xfrm>
            <a:off x="182097" y="215603"/>
            <a:ext cx="5981906" cy="34598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2000" b="1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2813" eaLnBrk="0" hangingPunct="0">
              <a:lnSpc>
                <a:spcPts val="2400"/>
              </a:lnSpc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Appendix</a:t>
            </a:r>
            <a:r>
              <a:rPr lang="ko-KR" altLang="en-US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2. Seamless Examples </a:t>
            </a:r>
            <a:endParaRPr lang="ko-KR" altLang="en-US" sz="14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1F8A529-B717-412E-ADAE-DCAE8438418E}"/>
              </a:ext>
            </a:extLst>
          </p:cNvPr>
          <p:cNvCxnSpPr/>
          <p:nvPr/>
        </p:nvCxnSpPr>
        <p:spPr>
          <a:xfrm>
            <a:off x="143596" y="626569"/>
            <a:ext cx="117636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405EAB83-64E9-4B4B-BBD4-4873AEC0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83" y="141515"/>
            <a:ext cx="392713" cy="4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ED1E1AEE-DC40-6C4B-B849-8489D0A6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3" y="148417"/>
            <a:ext cx="383059" cy="4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223537ED-09D3-6641-8CB2-6BE7AA10B3BA}"/>
              </a:ext>
            </a:extLst>
          </p:cNvPr>
          <p:cNvSpPr/>
          <p:nvPr/>
        </p:nvSpPr>
        <p:spPr>
          <a:xfrm>
            <a:off x="477078" y="871370"/>
            <a:ext cx="3710609" cy="369284"/>
          </a:xfrm>
          <a:prstGeom prst="roundRect">
            <a:avLst>
              <a:gd name="adj" fmla="val 161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reticulate package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Python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연동하기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5072A-6936-B948-88E3-607FCB9E0C8D}"/>
              </a:ext>
            </a:extLst>
          </p:cNvPr>
          <p:cNvSpPr/>
          <p:nvPr/>
        </p:nvSpPr>
        <p:spPr>
          <a:xfrm>
            <a:off x="769926" y="1485453"/>
            <a:ext cx="9845065" cy="26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시나리오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: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R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에서 생성한 대통령 연설문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Term Frequency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데이터를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Python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에서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word cloud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그리기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소스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: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call_python_from_R.R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,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speech.rda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A66EB75-F85D-F843-8DEA-9C7507CAC662}"/>
              </a:ext>
            </a:extLst>
          </p:cNvPr>
          <p:cNvSpPr/>
          <p:nvPr/>
        </p:nvSpPr>
        <p:spPr>
          <a:xfrm>
            <a:off x="565060" y="2483322"/>
            <a:ext cx="1353967" cy="299632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R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E65C8F2-BCEE-434A-9DB2-3EA72AF0FA1B}"/>
              </a:ext>
            </a:extLst>
          </p:cNvPr>
          <p:cNvSpPr/>
          <p:nvPr/>
        </p:nvSpPr>
        <p:spPr>
          <a:xfrm>
            <a:off x="2791565" y="2483322"/>
            <a:ext cx="1353967" cy="299632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Python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" name="Picture 8" descr="R Basics · UC Business Analytics R Programming Guide">
            <a:extLst>
              <a:ext uri="{FF2B5EF4-FFF2-40B4-BE49-F238E27FC236}">
                <a16:creationId xmlns:a16="http://schemas.microsoft.com/office/drawing/2014/main" id="{CC0E5EF9-962F-4D40-83D2-F4080D1A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3" y="2086052"/>
            <a:ext cx="342077" cy="34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Python Programming Language, AWS Skills Demand Exploding | News |  Communications of the ACM">
            <a:extLst>
              <a:ext uri="{FF2B5EF4-FFF2-40B4-BE49-F238E27FC236}">
                <a16:creationId xmlns:a16="http://schemas.microsoft.com/office/drawing/2014/main" id="{9CE8578F-ECEE-694B-9908-B58CA5D3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230" y="2093122"/>
            <a:ext cx="380943" cy="38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18">
            <a:extLst>
              <a:ext uri="{FF2B5EF4-FFF2-40B4-BE49-F238E27FC236}">
                <a16:creationId xmlns:a16="http://schemas.microsoft.com/office/drawing/2014/main" id="{8D3B9643-8E29-8B4C-A318-E58EC66C06E3}"/>
              </a:ext>
            </a:extLst>
          </p:cNvPr>
          <p:cNvSpPr txBox="1"/>
          <p:nvPr/>
        </p:nvSpPr>
        <p:spPr>
          <a:xfrm>
            <a:off x="622002" y="2930279"/>
            <a:ext cx="200792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데이터 읽어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들이기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Term Frequency 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벡터 조작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0" name="직사각형 18">
            <a:extLst>
              <a:ext uri="{FF2B5EF4-FFF2-40B4-BE49-F238E27FC236}">
                <a16:creationId xmlns:a16="http://schemas.microsoft.com/office/drawing/2014/main" id="{F3A4D8A0-4656-B84D-A166-E8419D4BD270}"/>
              </a:ext>
            </a:extLst>
          </p:cNvPr>
          <p:cNvSpPr txBox="1"/>
          <p:nvPr/>
        </p:nvSpPr>
        <p:spPr>
          <a:xfrm>
            <a:off x="2776413" y="2964041"/>
            <a:ext cx="1570300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벡터를 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python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의 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dictionary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로 변환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word cloud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그리기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1F8A97-1855-4B42-9766-B76C07C62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199" y="4192511"/>
            <a:ext cx="3620454" cy="2124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FE0136-BC11-6E46-96ED-95E262321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817" y="4192511"/>
            <a:ext cx="3669612" cy="21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CD730E-FD61-6045-8049-EF846A9118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6423" y="4192511"/>
            <a:ext cx="3687500" cy="2124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C1F9F5-0805-464B-A87D-F6815763F932}"/>
              </a:ext>
            </a:extLst>
          </p:cNvPr>
          <p:cNvSpPr/>
          <p:nvPr/>
        </p:nvSpPr>
        <p:spPr>
          <a:xfrm>
            <a:off x="1506143" y="3814452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김대중 대통령 </a:t>
            </a:r>
            <a:endParaRPr lang="ko-Kore-KR" altLang="en-US" sz="14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3E2EF9-7DEB-3643-8202-771C1BCEBCC5}"/>
              </a:ext>
            </a:extLst>
          </p:cNvPr>
          <p:cNvSpPr/>
          <p:nvPr/>
        </p:nvSpPr>
        <p:spPr>
          <a:xfrm>
            <a:off x="5470544" y="3823297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노무현 대통령 </a:t>
            </a:r>
            <a:endParaRPr lang="ko-Kore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14A1F7-0DEE-4048-80B6-7B7A61850EC2}"/>
              </a:ext>
            </a:extLst>
          </p:cNvPr>
          <p:cNvSpPr/>
          <p:nvPr/>
        </p:nvSpPr>
        <p:spPr>
          <a:xfrm>
            <a:off x="9228073" y="3814451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이명박 대통령 </a:t>
            </a:r>
            <a:endParaRPr lang="ko-Kore-KR" altLang="en-US" sz="1400" dirty="0"/>
          </a:p>
        </p:txBody>
      </p:sp>
      <p:sp>
        <p:nvSpPr>
          <p:cNvPr id="21" name="슬라이드 번호 개체 틀 8">
            <a:extLst>
              <a:ext uri="{FF2B5EF4-FFF2-40B4-BE49-F238E27FC236}">
                <a16:creationId xmlns:a16="http://schemas.microsoft.com/office/drawing/2014/main" id="{2BE279FE-A008-374F-8F61-BF788FEA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5936" y="6478587"/>
            <a:ext cx="2743200" cy="365125"/>
          </a:xfrm>
        </p:spPr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85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 txBox="1">
            <a:spLocks/>
          </p:cNvSpPr>
          <p:nvPr/>
        </p:nvSpPr>
        <p:spPr>
          <a:xfrm>
            <a:off x="182097" y="215603"/>
            <a:ext cx="5981906" cy="34598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2000" b="1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2813" eaLnBrk="0" hangingPunct="0">
              <a:lnSpc>
                <a:spcPts val="2400"/>
              </a:lnSpc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Appendix</a:t>
            </a:r>
            <a:r>
              <a:rPr lang="ko-KR" altLang="en-US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 </a:t>
            </a: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3. Seamless Examples </a:t>
            </a:r>
            <a:endParaRPr lang="ko-KR" altLang="en-US" sz="14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1F8A529-B717-412E-ADAE-DCAE8438418E}"/>
              </a:ext>
            </a:extLst>
          </p:cNvPr>
          <p:cNvCxnSpPr/>
          <p:nvPr/>
        </p:nvCxnSpPr>
        <p:spPr>
          <a:xfrm>
            <a:off x="143596" y="626569"/>
            <a:ext cx="117636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405EAB83-64E9-4B4B-BBD4-4873AEC0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83" y="141515"/>
            <a:ext cx="392713" cy="4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ED1E1AEE-DC40-6C4B-B849-8489D0A6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3" y="148417"/>
            <a:ext cx="383059" cy="4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223537ED-09D3-6641-8CB2-6BE7AA10B3BA}"/>
              </a:ext>
            </a:extLst>
          </p:cNvPr>
          <p:cNvSpPr/>
          <p:nvPr/>
        </p:nvSpPr>
        <p:spPr>
          <a:xfrm>
            <a:off x="477079" y="871370"/>
            <a:ext cx="2862470" cy="369284"/>
          </a:xfrm>
          <a:prstGeom prst="roundRect">
            <a:avLst>
              <a:gd name="adj" fmla="val 161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Shell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script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연동하기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D5072A-6936-B948-88E3-607FCB9E0C8D}"/>
              </a:ext>
            </a:extLst>
          </p:cNvPr>
          <p:cNvSpPr/>
          <p:nvPr/>
        </p:nvSpPr>
        <p:spPr>
          <a:xfrm>
            <a:off x="769926" y="1485453"/>
            <a:ext cx="9845065" cy="26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시나리오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: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/var/log/</a:t>
            </a: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system.log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파일에서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서비스별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호출 회수를 구하고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,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이를 시각화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소스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: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</a:t>
            </a:r>
            <a:r>
              <a:rPr lang="en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get_summary_system.sh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 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A66EB75-F85D-F843-8DEA-9C7507CAC662}"/>
              </a:ext>
            </a:extLst>
          </p:cNvPr>
          <p:cNvSpPr/>
          <p:nvPr/>
        </p:nvSpPr>
        <p:spPr>
          <a:xfrm>
            <a:off x="565060" y="2443566"/>
            <a:ext cx="1353967" cy="299632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Shell Script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E65C8F2-BCEE-434A-9DB2-3EA72AF0FA1B}"/>
              </a:ext>
            </a:extLst>
          </p:cNvPr>
          <p:cNvSpPr/>
          <p:nvPr/>
        </p:nvSpPr>
        <p:spPr>
          <a:xfrm>
            <a:off x="3918000" y="2443566"/>
            <a:ext cx="1353967" cy="299632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R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호출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" name="Picture 8" descr="R Basics · UC Business Analytics R Programming Guide">
            <a:extLst>
              <a:ext uri="{FF2B5EF4-FFF2-40B4-BE49-F238E27FC236}">
                <a16:creationId xmlns:a16="http://schemas.microsoft.com/office/drawing/2014/main" id="{CC0E5EF9-962F-4D40-83D2-F4080D1A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408" y="2062778"/>
            <a:ext cx="342077" cy="34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18">
            <a:extLst>
              <a:ext uri="{FF2B5EF4-FFF2-40B4-BE49-F238E27FC236}">
                <a16:creationId xmlns:a16="http://schemas.microsoft.com/office/drawing/2014/main" id="{8D3B9643-8E29-8B4C-A318-E58EC66C06E3}"/>
              </a:ext>
            </a:extLst>
          </p:cNvPr>
          <p:cNvSpPr txBox="1"/>
          <p:nvPr/>
        </p:nvSpPr>
        <p:spPr>
          <a:xfrm>
            <a:off x="622002" y="2890523"/>
            <a:ext cx="291041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pipe</a:t>
            </a:r>
            <a:r>
              <a:rPr lang="ko-KR" altLang="en-US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를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이용해서 </a:t>
            </a:r>
            <a:r>
              <a:rPr lang="ko-KR" altLang="en-US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서비스별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호출 회수 계산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결과를 파일에 저장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0" name="직사각형 18">
            <a:extLst>
              <a:ext uri="{FF2B5EF4-FFF2-40B4-BE49-F238E27FC236}">
                <a16:creationId xmlns:a16="http://schemas.microsoft.com/office/drawing/2014/main" id="{F3A4D8A0-4656-B84D-A166-E8419D4BD270}"/>
              </a:ext>
            </a:extLst>
          </p:cNvPr>
          <p:cNvSpPr txBox="1"/>
          <p:nvPr/>
        </p:nvSpPr>
        <p:spPr>
          <a:xfrm>
            <a:off x="3902847" y="2924285"/>
            <a:ext cx="226115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파일을 읽어 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data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frame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생성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ggplot2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로 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bar chart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그리기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FE0136-BC11-6E46-96ED-95E262321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6595" y="3589599"/>
            <a:ext cx="4771633" cy="2940657"/>
          </a:xfrm>
          <a:prstGeom prst="rect">
            <a:avLst/>
          </a:prstGeom>
        </p:spPr>
      </p:pic>
      <p:pic>
        <p:nvPicPr>
          <p:cNvPr id="20" name="Picture 12" descr="Write bash shell script by Atif_sh_hashtag">
            <a:extLst>
              <a:ext uri="{FF2B5EF4-FFF2-40B4-BE49-F238E27FC236}">
                <a16:creationId xmlns:a16="http://schemas.microsoft.com/office/drawing/2014/main" id="{5563F435-867A-A340-AFD5-5EBC7D47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02" y="2124752"/>
            <a:ext cx="445401" cy="29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8">
            <a:extLst>
              <a:ext uri="{FF2B5EF4-FFF2-40B4-BE49-F238E27FC236}">
                <a16:creationId xmlns:a16="http://schemas.microsoft.com/office/drawing/2014/main" id="{BCEFBB38-51FA-6B47-9B10-FAEC4ABA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5936" y="6478587"/>
            <a:ext cx="2743200" cy="365125"/>
          </a:xfrm>
        </p:spPr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658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296622" y="2743200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4875" y="23558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2700" dirty="0">
                <a:latin typeface="Arial" pitchFamily="34" charset="0"/>
                <a:cs typeface="Arial" pitchFamily="34" charset="0"/>
              </a:rPr>
              <a:t>. O. D</a:t>
            </a:r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3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6981" y="1996589"/>
            <a:ext cx="5036001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07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 History </a:t>
            </a:r>
          </a:p>
          <a:p>
            <a:pPr marL="520700" indent="-342900">
              <a:lnSpc>
                <a:spcPct val="150000"/>
              </a:lnSpc>
              <a:spcBef>
                <a:spcPts val="600"/>
              </a:spcBef>
              <a:buFontTx/>
              <a:buAutoNum type="arabicPeriod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Paradigm Shift</a:t>
            </a:r>
          </a:p>
          <a:p>
            <a:pPr marL="5207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Tidy &amp; Seamless 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Appendix</a:t>
            </a:r>
          </a:p>
          <a:p>
            <a:pPr marL="177800">
              <a:spcBef>
                <a:spcPts val="600"/>
              </a:spcBef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Appendix </a:t>
            </a:r>
            <a:r>
              <a:rPr lang="en-US" altLang="ko-KR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1. Seamless Example - Rmarkdown </a:t>
            </a:r>
          </a:p>
          <a:p>
            <a:pPr marL="177800">
              <a:spcBef>
                <a:spcPts val="600"/>
              </a:spcBef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Appendix </a:t>
            </a:r>
            <a:r>
              <a:rPr lang="en-US" altLang="ko-KR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2. Seamless Example – R Script</a:t>
            </a:r>
          </a:p>
          <a:p>
            <a:pPr marL="177800">
              <a:spcBef>
                <a:spcPts val="600"/>
              </a:spcBef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Appendix </a:t>
            </a:r>
            <a:r>
              <a:rPr lang="en-US" altLang="ko-KR" sz="16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3. Seamless Example – Shell Script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6711" y="1147401"/>
            <a:ext cx="42621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CONTENTS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1F8A529-B717-412E-ADAE-DCAE8438418E}"/>
              </a:ext>
            </a:extLst>
          </p:cNvPr>
          <p:cNvCxnSpPr/>
          <p:nvPr/>
        </p:nvCxnSpPr>
        <p:spPr>
          <a:xfrm>
            <a:off x="1080856" y="1636202"/>
            <a:ext cx="4258049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4CC265-3995-784B-B0FC-E3EF53AA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5936" y="6478587"/>
            <a:ext cx="2743200" cy="365125"/>
          </a:xfrm>
        </p:spPr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53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 txBox="1">
            <a:spLocks/>
          </p:cNvSpPr>
          <p:nvPr/>
        </p:nvSpPr>
        <p:spPr>
          <a:xfrm>
            <a:off x="182097" y="215603"/>
            <a:ext cx="5981906" cy="34598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2000" b="1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2813" eaLnBrk="0" hangingPunct="0">
              <a:lnSpc>
                <a:spcPts val="2400"/>
              </a:lnSpc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1. R History – include S and S+</a:t>
            </a:r>
            <a:endParaRPr lang="ko-KR" altLang="en-US" sz="14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1F8A529-B717-412E-ADAE-DCAE8438418E}"/>
              </a:ext>
            </a:extLst>
          </p:cNvPr>
          <p:cNvCxnSpPr/>
          <p:nvPr/>
        </p:nvCxnSpPr>
        <p:spPr>
          <a:xfrm>
            <a:off x="143596" y="626569"/>
            <a:ext cx="117636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1304305" y="2687296"/>
            <a:ext cx="410536" cy="66632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300859" y="3402778"/>
            <a:ext cx="1260000" cy="126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25595A4-8D33-469C-AA48-15700684A009}"/>
              </a:ext>
            </a:extLst>
          </p:cNvPr>
          <p:cNvSpPr/>
          <p:nvPr/>
        </p:nvSpPr>
        <p:spPr>
          <a:xfrm>
            <a:off x="403086" y="3835345"/>
            <a:ext cx="1042733" cy="34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Arial" pitchFamily="34" charset="0"/>
              </a:rPr>
              <a:t>S</a:t>
            </a:r>
          </a:p>
        </p:txBody>
      </p:sp>
      <p:sp>
        <p:nvSpPr>
          <p:cNvPr id="3" name="타원 2"/>
          <p:cNvSpPr/>
          <p:nvPr/>
        </p:nvSpPr>
        <p:spPr>
          <a:xfrm>
            <a:off x="1304305" y="1384948"/>
            <a:ext cx="1260000" cy="126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latin typeface="+mn-ea"/>
                <a:cs typeface="Times New Roman" panose="02020603050405020304" pitchFamily="18" charset="0"/>
              </a:rPr>
              <a:t>S+</a:t>
            </a:r>
          </a:p>
          <a:p>
            <a:pPr algn="ctr"/>
            <a:r>
              <a:rPr lang="en-US" altLang="ko-KR" sz="900" b="1">
                <a:latin typeface="+mn-ea"/>
                <a:cs typeface="Times New Roman" panose="02020603050405020304" pitchFamily="18" charset="0"/>
              </a:rPr>
              <a:t>(Commercial)</a:t>
            </a:r>
            <a:endParaRPr lang="ko-KR" altLang="en-US" sz="28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811442" y="2931882"/>
            <a:ext cx="1260000" cy="1260000"/>
          </a:xfrm>
          <a:prstGeom prst="ellipse">
            <a:avLst/>
          </a:prstGeom>
          <a:solidFill>
            <a:srgbClr val="0070C0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n-ea"/>
                <a:cs typeface="Arial" pitchFamily="34" charset="0"/>
              </a:rPr>
              <a:t>R</a:t>
            </a: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rPr>
              <a:t>(Opensource)</a:t>
            </a:r>
            <a:endParaRPr lang="ko-KR" altLang="en-US" sz="900" b="1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7D3292-FCFC-4066-8777-44F8588844B2}"/>
              </a:ext>
            </a:extLst>
          </p:cNvPr>
          <p:cNvSpPr/>
          <p:nvPr/>
        </p:nvSpPr>
        <p:spPr>
          <a:xfrm>
            <a:off x="403086" y="5010473"/>
            <a:ext cx="3069865" cy="58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Bell Lab, in AT&amp;T (1976)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John Chambers, Ricard Becker, Allan Wilks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7D3292-FCFC-4066-8777-44F8588844B2}"/>
              </a:ext>
            </a:extLst>
          </p:cNvPr>
          <p:cNvSpPr/>
          <p:nvPr/>
        </p:nvSpPr>
        <p:spPr>
          <a:xfrm>
            <a:off x="2660284" y="1344502"/>
            <a:ext cx="1656311" cy="72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StatSci (1988) 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Statistical Sciences Inc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Start-Up, in Seattle</a:t>
            </a:r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405EAB83-64E9-4B4B-BBD4-4873AEC0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83" y="141515"/>
            <a:ext cx="392713" cy="4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ED1E1AEE-DC40-6C4B-B849-8489D0A6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3" y="148417"/>
            <a:ext cx="383059" cy="4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90C4C4CB-A2B7-8E43-B223-F4F59BB89A2A}"/>
              </a:ext>
            </a:extLst>
          </p:cNvPr>
          <p:cNvSpPr/>
          <p:nvPr/>
        </p:nvSpPr>
        <p:spPr>
          <a:xfrm>
            <a:off x="4427094" y="1344502"/>
            <a:ext cx="2025318" cy="45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MathSoft (1993) 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StatSci, S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독점 라이센스 획득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MathSoft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합병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D3DADD7-6A7D-2941-9B43-1039C339B554}"/>
              </a:ext>
            </a:extLst>
          </p:cNvPr>
          <p:cNvSpPr/>
          <p:nvPr/>
        </p:nvSpPr>
        <p:spPr>
          <a:xfrm>
            <a:off x="6559281" y="1344502"/>
            <a:ext cx="1665109" cy="45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Insightful (2001) 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MathSoft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합병 취소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사명변경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packages on CSAN</a:t>
            </a:r>
            <a:r>
              <a:rPr lang="en-US" altLang="ko-KR" sz="105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1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C920F4A-E536-0844-811F-75DDAE39B703}"/>
              </a:ext>
            </a:extLst>
          </p:cNvPr>
          <p:cNvSpPr/>
          <p:nvPr/>
        </p:nvSpPr>
        <p:spPr>
          <a:xfrm>
            <a:off x="8322461" y="1344502"/>
            <a:ext cx="2124335" cy="45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Lucent Technologies (2004) 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MathSoft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로부터 라이선스 구입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구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AT&amp;T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9B3434-C990-E143-BCE2-A369C0AF6D23}"/>
              </a:ext>
            </a:extLst>
          </p:cNvPr>
          <p:cNvSpPr/>
          <p:nvPr/>
        </p:nvSpPr>
        <p:spPr>
          <a:xfrm>
            <a:off x="10593777" y="1344502"/>
            <a:ext cx="1168155" cy="45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TIBCO (2008) 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Spotfire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679E14-CD5C-0E48-B074-9EC7DBF80BCF}"/>
              </a:ext>
            </a:extLst>
          </p:cNvPr>
          <p:cNvSpPr/>
          <p:nvPr/>
        </p:nvSpPr>
        <p:spPr>
          <a:xfrm>
            <a:off x="187881" y="6322029"/>
            <a:ext cx="18694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800" dirty="0"/>
              <a:t>https://en.wikipedia.org/wiki/S-PLUS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71C719D-5D41-E64A-95A4-415F18FB1267}"/>
              </a:ext>
            </a:extLst>
          </p:cNvPr>
          <p:cNvSpPr/>
          <p:nvPr/>
        </p:nvSpPr>
        <p:spPr>
          <a:xfrm>
            <a:off x="5143420" y="2936325"/>
            <a:ext cx="2315966" cy="76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University of Auckland (1992)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Ross Ihaka, Robert Gentleman</a:t>
            </a:r>
          </a:p>
        </p:txBody>
      </p:sp>
      <p:cxnSp>
        <p:nvCxnSpPr>
          <p:cNvPr id="69" name="직선 연결선 4">
            <a:extLst>
              <a:ext uri="{FF2B5EF4-FFF2-40B4-BE49-F238E27FC236}">
                <a16:creationId xmlns:a16="http://schemas.microsoft.com/office/drawing/2014/main" id="{D6C33698-2A49-D648-B699-F5B30D75EDFB}"/>
              </a:ext>
            </a:extLst>
          </p:cNvPr>
          <p:cNvCxnSpPr>
            <a:cxnSpLocks/>
          </p:cNvCxnSpPr>
          <p:nvPr/>
        </p:nvCxnSpPr>
        <p:spPr>
          <a:xfrm>
            <a:off x="4441442" y="2132637"/>
            <a:ext cx="0" cy="6323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A4742E-1524-BA4F-BA8E-76CEC5AA85A5}"/>
              </a:ext>
            </a:extLst>
          </p:cNvPr>
          <p:cNvSpPr/>
          <p:nvPr/>
        </p:nvSpPr>
        <p:spPr>
          <a:xfrm>
            <a:off x="9349092" y="2936325"/>
            <a:ext cx="2623450" cy="49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R Development Core Team (1997)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The GNU Project of R Foundation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R on CRAN</a:t>
            </a:r>
            <a:r>
              <a:rPr lang="en-US" altLang="ko-KR" sz="11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2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Version 0.49 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25B4011-A9EA-8A4A-9E72-0D3C80A056C0}"/>
              </a:ext>
            </a:extLst>
          </p:cNvPr>
          <p:cNvSpPr/>
          <p:nvPr/>
        </p:nvSpPr>
        <p:spPr>
          <a:xfrm>
            <a:off x="7564113" y="2936325"/>
            <a:ext cx="1725341" cy="56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R on Statlib (1993)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http://lib.stat.cmu.edu 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040B33-1D8A-1445-B5BF-B03E5A102C6D}"/>
              </a:ext>
            </a:extLst>
          </p:cNvPr>
          <p:cNvSpPr/>
          <p:nvPr/>
        </p:nvSpPr>
        <p:spPr>
          <a:xfrm>
            <a:off x="4306550" y="4402279"/>
            <a:ext cx="1157983" cy="46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Initial (1995)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last alpha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03B420E-37DA-7C45-AB68-6D02C3D3D6F5}"/>
              </a:ext>
            </a:extLst>
          </p:cNvPr>
          <p:cNvSpPr/>
          <p:nvPr/>
        </p:nvSpPr>
        <p:spPr>
          <a:xfrm>
            <a:off x="5669972" y="4402279"/>
            <a:ext cx="1157983" cy="46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0.16 (1997)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White Book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6BD5F11-6907-C047-8FFD-44E3832FDA4B}"/>
              </a:ext>
            </a:extLst>
          </p:cNvPr>
          <p:cNvSpPr/>
          <p:nvPr/>
        </p:nvSpPr>
        <p:spPr>
          <a:xfrm>
            <a:off x="7011026" y="4402279"/>
            <a:ext cx="1157983" cy="46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1.0.0 (2000)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S3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8BB0993-81FF-A449-B5AC-EBBD0C790560}"/>
              </a:ext>
            </a:extLst>
          </p:cNvPr>
          <p:cNvSpPr/>
          <p:nvPr/>
        </p:nvSpPr>
        <p:spPr>
          <a:xfrm>
            <a:off x="8256097" y="4402279"/>
            <a:ext cx="1157983" cy="46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1.4.0 (2001)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S4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A768D92-08B9-ED4B-80CE-7007D7BC027F}"/>
              </a:ext>
            </a:extLst>
          </p:cNvPr>
          <p:cNvSpPr/>
          <p:nvPr/>
        </p:nvSpPr>
        <p:spPr>
          <a:xfrm>
            <a:off x="9398899" y="4402279"/>
            <a:ext cx="1157983" cy="46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1.5.0 (2002)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MASS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2FFC8CB-9FF5-A147-ADEB-A6FBC17D898C}"/>
              </a:ext>
            </a:extLst>
          </p:cNvPr>
          <p:cNvSpPr/>
          <p:nvPr/>
        </p:nvSpPr>
        <p:spPr>
          <a:xfrm>
            <a:off x="4311998" y="5279071"/>
            <a:ext cx="1260000" cy="46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2.0.0 (2004)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Lazy loading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7721F2-4D7D-7D4A-910B-AB6C46766227}"/>
              </a:ext>
            </a:extLst>
          </p:cNvPr>
          <p:cNvSpPr/>
          <p:nvPr/>
        </p:nvSpPr>
        <p:spPr>
          <a:xfrm>
            <a:off x="5671403" y="5279071"/>
            <a:ext cx="1881824" cy="46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3.0.0 (2013)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numeric index values 2</a:t>
            </a:r>
            <a:r>
              <a:rPr lang="en-US" altLang="ko-KR" sz="11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31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8D225E-F5DF-EA4E-990E-82BC66EEFB0B}"/>
              </a:ext>
            </a:extLst>
          </p:cNvPr>
          <p:cNvSpPr/>
          <p:nvPr/>
        </p:nvSpPr>
        <p:spPr>
          <a:xfrm>
            <a:off x="7780372" y="5279071"/>
            <a:ext cx="2082084" cy="56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4.0.0 (2020) </a:t>
            </a:r>
          </a:p>
          <a:p>
            <a:pPr marL="171450" indent="-857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stringsAsFactors = FALSE</a:t>
            </a:r>
            <a:endParaRPr lang="en-US" altLang="ko-KR" sz="1100" baseline="30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1067E0-A0A0-3E46-8586-019937813024}"/>
              </a:ext>
            </a:extLst>
          </p:cNvPr>
          <p:cNvSpPr/>
          <p:nvPr/>
        </p:nvSpPr>
        <p:spPr>
          <a:xfrm>
            <a:off x="187881" y="6116015"/>
            <a:ext cx="28087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800" dirty="0"/>
              <a:t>https://en.wikipedia.org/wiki/S_(programming_language)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4F70062-C2D3-9C4B-A9B6-1E1F4CC8C384}"/>
              </a:ext>
            </a:extLst>
          </p:cNvPr>
          <p:cNvSpPr/>
          <p:nvPr/>
        </p:nvSpPr>
        <p:spPr>
          <a:xfrm>
            <a:off x="187881" y="6528044"/>
            <a:ext cx="28151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800" dirty="0"/>
              <a:t>https://en.wikipedia.org/wiki/R_(programming_language)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4D7488-C316-EB45-AB39-E9B8599BE0A8}"/>
              </a:ext>
            </a:extLst>
          </p:cNvPr>
          <p:cNvSpPr/>
          <p:nvPr/>
        </p:nvSpPr>
        <p:spPr>
          <a:xfrm>
            <a:off x="7459386" y="6262302"/>
            <a:ext cx="36516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1 : CSAN(The Comprehensive S Archive Network)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724BDFB-C1AD-0A48-9A0F-6EB424799A3F}"/>
              </a:ext>
            </a:extLst>
          </p:cNvPr>
          <p:cNvSpPr/>
          <p:nvPr/>
        </p:nvSpPr>
        <p:spPr>
          <a:xfrm>
            <a:off x="7459386" y="6537473"/>
            <a:ext cx="37077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rial" pitchFamily="34" charset="0"/>
              </a:rPr>
              <a:t>2 : CRAN (The Comprehensive R Archive Network)</a:t>
            </a:r>
          </a:p>
        </p:txBody>
      </p:sp>
      <p:sp>
        <p:nvSpPr>
          <p:cNvPr id="36" name="슬라이드 번호 개체 틀 8">
            <a:extLst>
              <a:ext uri="{FF2B5EF4-FFF2-40B4-BE49-F238E27FC236}">
                <a16:creationId xmlns:a16="http://schemas.microsoft.com/office/drawing/2014/main" id="{CF9FFB62-7B32-514D-8F5B-37C80A70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5936" y="6478587"/>
            <a:ext cx="2743200" cy="365125"/>
          </a:xfrm>
        </p:spPr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0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 txBox="1">
            <a:spLocks/>
          </p:cNvSpPr>
          <p:nvPr/>
        </p:nvSpPr>
        <p:spPr>
          <a:xfrm>
            <a:off x="182097" y="215603"/>
            <a:ext cx="5981906" cy="34598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2000" b="1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2813" eaLnBrk="0" hangingPunct="0">
              <a:lnSpc>
                <a:spcPts val="2400"/>
              </a:lnSpc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1. R History – Language Version</a:t>
            </a:r>
            <a:endParaRPr lang="ko-KR" altLang="en-US" sz="14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1F8A529-B717-412E-ADAE-DCAE8438418E}"/>
              </a:ext>
            </a:extLst>
          </p:cNvPr>
          <p:cNvCxnSpPr/>
          <p:nvPr/>
        </p:nvCxnSpPr>
        <p:spPr>
          <a:xfrm>
            <a:off x="143596" y="626569"/>
            <a:ext cx="117636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405EAB83-64E9-4B4B-BBD4-4873AEC0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83" y="141515"/>
            <a:ext cx="392713" cy="4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ED1E1AEE-DC40-6C4B-B849-8489D0A6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3" y="148417"/>
            <a:ext cx="383059" cy="4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F98F36E-6806-C644-81AB-AFEEA9C1D89A}"/>
              </a:ext>
            </a:extLst>
          </p:cNvPr>
          <p:cNvSpPr/>
          <p:nvPr/>
        </p:nvSpPr>
        <p:spPr>
          <a:xfrm>
            <a:off x="2714819" y="1332105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New S Language</a:t>
            </a:r>
            <a:endParaRPr lang="ko-Kore-KR" altLang="en-US" sz="14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C48243-F185-8241-80FB-1F878823E5B9}"/>
              </a:ext>
            </a:extLst>
          </p:cNvPr>
          <p:cNvSpPr/>
          <p:nvPr/>
        </p:nvSpPr>
        <p:spPr>
          <a:xfrm>
            <a:off x="153468" y="1273634"/>
            <a:ext cx="25660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i="1" dirty="0"/>
              <a:t>S : An Interactive Environment for Data Analysis and Graphics</a:t>
            </a:r>
            <a:endParaRPr lang="ko-Kore-KR" altLang="en-US" sz="11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262A494-7DDD-B44D-B2FC-EAF9674EA6FB}"/>
              </a:ext>
            </a:extLst>
          </p:cNvPr>
          <p:cNvSpPr/>
          <p:nvPr/>
        </p:nvSpPr>
        <p:spPr>
          <a:xfrm>
            <a:off x="4712816" y="1345762"/>
            <a:ext cx="1938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i="1" dirty="0">
                <a:solidFill>
                  <a:srgbClr val="202122"/>
                </a:solidFill>
                <a:latin typeface="Arial" panose="020B0604020202020204" pitchFamily="34" charset="0"/>
              </a:rPr>
              <a:t>Statistical Models in S</a:t>
            </a:r>
            <a:endParaRPr lang="ko-Kore-KR" altLang="en-US" sz="14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B1630A86-66D8-1A4C-BF80-C5437036A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341" y="2011087"/>
            <a:ext cx="1500124" cy="228795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F1182CC-4D3F-DD4C-89E0-448898336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0396" y="2011087"/>
            <a:ext cx="1644757" cy="228795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3ACABF0C-16C6-DE40-8E58-12F0E6B38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4029" y="2011087"/>
            <a:ext cx="1519739" cy="228795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8E3134B5-4985-064E-AA19-C1DF25D7AFED}"/>
              </a:ext>
            </a:extLst>
          </p:cNvPr>
          <p:cNvSpPr/>
          <p:nvPr/>
        </p:nvSpPr>
        <p:spPr>
          <a:xfrm>
            <a:off x="6845058" y="1351787"/>
            <a:ext cx="2055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i="1" dirty="0">
                <a:solidFill>
                  <a:srgbClr val="202122"/>
                </a:solidFill>
                <a:latin typeface="Arial" panose="020B0604020202020204" pitchFamily="34" charset="0"/>
              </a:rPr>
              <a:t>Programming with Data</a:t>
            </a:r>
            <a:endParaRPr lang="ko-Kore-KR" altLang="en-US" sz="14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74AD5D44-7448-2741-88AF-4A4B3C4F6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071" y="2011086"/>
            <a:ext cx="1694992" cy="2287959"/>
          </a:xfrm>
          <a:prstGeom prst="rect">
            <a:avLst/>
          </a:prstGeom>
        </p:spPr>
      </p:pic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FF93B870-79D1-2C40-BEC8-B7A08E8731F8}"/>
              </a:ext>
            </a:extLst>
          </p:cNvPr>
          <p:cNvSpPr/>
          <p:nvPr/>
        </p:nvSpPr>
        <p:spPr>
          <a:xfrm>
            <a:off x="618071" y="4508558"/>
            <a:ext cx="1694991" cy="305479"/>
          </a:xfrm>
          <a:prstGeom prst="roundRect">
            <a:avLst>
              <a:gd name="adj" fmla="val 44846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1984 Brown Book</a:t>
            </a: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257EA326-B79A-734E-95CE-951E8C670A21}"/>
              </a:ext>
            </a:extLst>
          </p:cNvPr>
          <p:cNvSpPr/>
          <p:nvPr/>
        </p:nvSpPr>
        <p:spPr>
          <a:xfrm>
            <a:off x="2858279" y="4508558"/>
            <a:ext cx="1694991" cy="305479"/>
          </a:xfrm>
          <a:prstGeom prst="roundRect">
            <a:avLst>
              <a:gd name="adj" fmla="val 44846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1988 Blue Book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8F44BB77-9641-E844-8B26-F2CAAC4228A4}"/>
              </a:ext>
            </a:extLst>
          </p:cNvPr>
          <p:cNvSpPr/>
          <p:nvPr/>
        </p:nvSpPr>
        <p:spPr>
          <a:xfrm>
            <a:off x="4962710" y="4508558"/>
            <a:ext cx="1694991" cy="305479"/>
          </a:xfrm>
          <a:prstGeom prst="roundRect">
            <a:avLst>
              <a:gd name="adj" fmla="val 4484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1992 White Book</a:t>
            </a: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55E519AA-CC29-1A46-A6E1-ABA66C381A6C}"/>
              </a:ext>
            </a:extLst>
          </p:cNvPr>
          <p:cNvSpPr/>
          <p:nvPr/>
        </p:nvSpPr>
        <p:spPr>
          <a:xfrm>
            <a:off x="7042427" y="4508558"/>
            <a:ext cx="1694991" cy="305479"/>
          </a:xfrm>
          <a:prstGeom prst="roundRect">
            <a:avLst>
              <a:gd name="adj" fmla="val 4484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1998 Green Book</a:t>
            </a:r>
          </a:p>
        </p:txBody>
      </p:sp>
      <p:sp>
        <p:nvSpPr>
          <p:cNvPr id="96" name="직사각형 15">
            <a:extLst>
              <a:ext uri="{FF2B5EF4-FFF2-40B4-BE49-F238E27FC236}">
                <a16:creationId xmlns:a16="http://schemas.microsoft.com/office/drawing/2014/main" id="{B1E92F88-3E9A-9841-9151-DD699E0C629D}"/>
              </a:ext>
            </a:extLst>
          </p:cNvPr>
          <p:cNvSpPr txBox="1"/>
          <p:nvPr/>
        </p:nvSpPr>
        <p:spPr>
          <a:xfrm>
            <a:off x="1232477" y="4931378"/>
            <a:ext cx="36804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sz="1600" b="0" dirty="0">
                <a:solidFill>
                  <a:schemeClr val="tx1"/>
                </a:solidFill>
                <a:latin typeface="+mn-ea"/>
                <a:ea typeface="+mn-ea"/>
              </a:rPr>
              <a:t>S2 </a:t>
            </a:r>
            <a:endParaRPr sz="16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7" name="직사각형 16">
            <a:extLst>
              <a:ext uri="{FF2B5EF4-FFF2-40B4-BE49-F238E27FC236}">
                <a16:creationId xmlns:a16="http://schemas.microsoft.com/office/drawing/2014/main" id="{EAAFBF39-279A-8648-A858-81749389D7CB}"/>
              </a:ext>
            </a:extLst>
          </p:cNvPr>
          <p:cNvSpPr txBox="1"/>
          <p:nvPr/>
        </p:nvSpPr>
        <p:spPr>
          <a:xfrm>
            <a:off x="3299750" y="4935810"/>
            <a:ext cx="57002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sz="900" b="0" dirty="0">
                <a:solidFill>
                  <a:schemeClr val="tx1"/>
                </a:solidFill>
                <a:latin typeface="+mn-ea"/>
                <a:ea typeface="+mn-ea"/>
              </a:rPr>
              <a:t>start </a:t>
            </a:r>
            <a:r>
              <a:rPr lang="en-US" sz="1600" b="0" dirty="0">
                <a:solidFill>
                  <a:schemeClr val="tx1"/>
                </a:solidFill>
                <a:latin typeface="+mn-ea"/>
                <a:ea typeface="+mn-ea"/>
              </a:rPr>
              <a:t>S3</a:t>
            </a:r>
          </a:p>
        </p:txBody>
      </p:sp>
      <p:sp>
        <p:nvSpPr>
          <p:cNvPr id="99" name="직사각형 18">
            <a:extLst>
              <a:ext uri="{FF2B5EF4-FFF2-40B4-BE49-F238E27FC236}">
                <a16:creationId xmlns:a16="http://schemas.microsoft.com/office/drawing/2014/main" id="{DC6B5CFE-CC4B-F549-9E3D-5276F0D5AF51}"/>
              </a:ext>
            </a:extLst>
          </p:cNvPr>
          <p:cNvSpPr txBox="1"/>
          <p:nvPr/>
        </p:nvSpPr>
        <p:spPr>
          <a:xfrm>
            <a:off x="5074041" y="5477616"/>
            <a:ext cx="1626405" cy="9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macros to functions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data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frame </a:t>
            </a: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객체 정의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S3 Class (OOP)</a:t>
            </a:r>
          </a:p>
          <a:p>
            <a:pPr marL="357188" lvl="1" indent="-173038">
              <a:buFont typeface="Courier New" panose="02070309020205020404" pitchFamily="49" charset="0"/>
              <a:buChar char="o"/>
            </a:pPr>
            <a:r>
              <a:rPr lang="en-US" altLang="ko-KR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Method dispatch</a:t>
            </a:r>
          </a:p>
          <a:p>
            <a:pPr marL="357188" lvl="1" indent="-173038">
              <a:buFont typeface="Courier New" panose="02070309020205020404" pitchFamily="49" charset="0"/>
              <a:buChar char="o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Generic function</a:t>
            </a:r>
            <a:endParaRPr lang="en-US" altLang="ko-KR" sz="1100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0" name="직선 화살표 연결선 25">
            <a:extLst>
              <a:ext uri="{FF2B5EF4-FFF2-40B4-BE49-F238E27FC236}">
                <a16:creationId xmlns:a16="http://schemas.microsoft.com/office/drawing/2014/main" id="{3A8921AB-7B42-1D43-A278-837A0EFBFA48}"/>
              </a:ext>
            </a:extLst>
          </p:cNvPr>
          <p:cNvSpPr/>
          <p:nvPr/>
        </p:nvSpPr>
        <p:spPr>
          <a:xfrm>
            <a:off x="1362330" y="5350250"/>
            <a:ext cx="10450732" cy="0"/>
          </a:xfrm>
          <a:prstGeom prst="lin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33E8C9B-4C07-BE42-941E-33BB17DB4011}"/>
              </a:ext>
            </a:extLst>
          </p:cNvPr>
          <p:cNvSpPr>
            <a:spLocks noChangeAspect="1"/>
          </p:cNvSpPr>
          <p:nvPr/>
        </p:nvSpPr>
        <p:spPr>
          <a:xfrm>
            <a:off x="1344501" y="5314249"/>
            <a:ext cx="72000" cy="72000"/>
          </a:xfrm>
          <a:prstGeom prst="ellipse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D0F802E-E785-164E-98AE-F97CF9A21F05}"/>
              </a:ext>
            </a:extLst>
          </p:cNvPr>
          <p:cNvSpPr>
            <a:spLocks noChangeAspect="1"/>
          </p:cNvSpPr>
          <p:nvPr/>
        </p:nvSpPr>
        <p:spPr>
          <a:xfrm>
            <a:off x="3655570" y="5311908"/>
            <a:ext cx="72000" cy="72000"/>
          </a:xfrm>
          <a:prstGeom prst="ellipse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412D241-F850-2044-BF9D-743BB0E71C5E}"/>
              </a:ext>
            </a:extLst>
          </p:cNvPr>
          <p:cNvSpPr>
            <a:spLocks noChangeAspect="1"/>
          </p:cNvSpPr>
          <p:nvPr/>
        </p:nvSpPr>
        <p:spPr>
          <a:xfrm>
            <a:off x="5818543" y="5311908"/>
            <a:ext cx="72000" cy="72000"/>
          </a:xfrm>
          <a:prstGeom prst="ellipse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204F6F8-82E1-D04F-BFFD-B410C6857657}"/>
              </a:ext>
            </a:extLst>
          </p:cNvPr>
          <p:cNvSpPr>
            <a:spLocks noChangeAspect="1"/>
          </p:cNvSpPr>
          <p:nvPr/>
        </p:nvSpPr>
        <p:spPr>
          <a:xfrm>
            <a:off x="7740514" y="5311908"/>
            <a:ext cx="72000" cy="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DBED97FB-9E2F-9D41-B74B-C7F3081EE631}"/>
              </a:ext>
            </a:extLst>
          </p:cNvPr>
          <p:cNvSpPr>
            <a:spLocks noChangeAspect="1"/>
          </p:cNvSpPr>
          <p:nvPr/>
        </p:nvSpPr>
        <p:spPr>
          <a:xfrm>
            <a:off x="9622578" y="5311908"/>
            <a:ext cx="72000" cy="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6" name="직사각형 16">
            <a:extLst>
              <a:ext uri="{FF2B5EF4-FFF2-40B4-BE49-F238E27FC236}">
                <a16:creationId xmlns:a16="http://schemas.microsoft.com/office/drawing/2014/main" id="{F85CA098-A112-E04F-B517-7ACF1B703239}"/>
              </a:ext>
            </a:extLst>
          </p:cNvPr>
          <p:cNvSpPr txBox="1"/>
          <p:nvPr/>
        </p:nvSpPr>
        <p:spPr>
          <a:xfrm>
            <a:off x="5165029" y="4954183"/>
            <a:ext cx="88581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sz="900" b="0" dirty="0">
                <a:solidFill>
                  <a:schemeClr val="tx1"/>
                </a:solidFill>
                <a:latin typeface="+mn-ea"/>
                <a:ea typeface="+mn-ea"/>
              </a:rPr>
              <a:t>completed </a:t>
            </a:r>
            <a:r>
              <a:rPr lang="en-US" sz="1600" b="0" dirty="0">
                <a:solidFill>
                  <a:schemeClr val="tx1"/>
                </a:solidFill>
                <a:latin typeface="+mn-ea"/>
                <a:ea typeface="+mn-ea"/>
              </a:rPr>
              <a:t>S3</a:t>
            </a:r>
          </a:p>
        </p:txBody>
      </p:sp>
      <p:sp>
        <p:nvSpPr>
          <p:cNvPr id="108" name="직사각형 16">
            <a:extLst>
              <a:ext uri="{FF2B5EF4-FFF2-40B4-BE49-F238E27FC236}">
                <a16:creationId xmlns:a16="http://schemas.microsoft.com/office/drawing/2014/main" id="{626FE989-D6F1-CE4C-9BBF-A352D3677FB2}"/>
              </a:ext>
            </a:extLst>
          </p:cNvPr>
          <p:cNvSpPr txBox="1"/>
          <p:nvPr/>
        </p:nvSpPr>
        <p:spPr>
          <a:xfrm>
            <a:off x="7624965" y="4917988"/>
            <a:ext cx="31194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sz="1600" b="0" dirty="0">
                <a:solidFill>
                  <a:schemeClr val="tx1"/>
                </a:solidFill>
                <a:latin typeface="+mn-ea"/>
                <a:ea typeface="+mn-ea"/>
              </a:rPr>
              <a:t>S4</a:t>
            </a:r>
          </a:p>
        </p:txBody>
      </p:sp>
      <p:sp>
        <p:nvSpPr>
          <p:cNvPr id="109" name="직사각형 18">
            <a:extLst>
              <a:ext uri="{FF2B5EF4-FFF2-40B4-BE49-F238E27FC236}">
                <a16:creationId xmlns:a16="http://schemas.microsoft.com/office/drawing/2014/main" id="{65C1BAC0-60B2-A84C-907F-B97A590EB4B4}"/>
              </a:ext>
            </a:extLst>
          </p:cNvPr>
          <p:cNvSpPr txBox="1"/>
          <p:nvPr/>
        </p:nvSpPr>
        <p:spPr>
          <a:xfrm>
            <a:off x="7123705" y="5459794"/>
            <a:ext cx="1485661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formal S4 Class</a:t>
            </a:r>
          </a:p>
          <a:p>
            <a:pPr marL="357188" lvl="1" indent="-173038">
              <a:buFont typeface="Courier New" panose="02070309020205020404" pitchFamily="49" charset="0"/>
              <a:buChar char="o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methods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패키지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Connections</a:t>
            </a: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C0DFCBA2-E95D-3A4A-A57B-E089870CAE53}"/>
              </a:ext>
            </a:extLst>
          </p:cNvPr>
          <p:cNvSpPr>
            <a:spLocks noChangeAspect="1"/>
          </p:cNvSpPr>
          <p:nvPr/>
        </p:nvSpPr>
        <p:spPr>
          <a:xfrm>
            <a:off x="11072443" y="5316024"/>
            <a:ext cx="72000" cy="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1" name="직사각형 16">
            <a:extLst>
              <a:ext uri="{FF2B5EF4-FFF2-40B4-BE49-F238E27FC236}">
                <a16:creationId xmlns:a16="http://schemas.microsoft.com/office/drawing/2014/main" id="{952170A0-D87F-B042-AC2F-134ADD983FAD}"/>
              </a:ext>
            </a:extLst>
          </p:cNvPr>
          <p:cNvSpPr txBox="1"/>
          <p:nvPr/>
        </p:nvSpPr>
        <p:spPr>
          <a:xfrm>
            <a:off x="9494956" y="4922104"/>
            <a:ext cx="32636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sz="1600" b="0" dirty="0">
                <a:solidFill>
                  <a:schemeClr val="tx1"/>
                </a:solidFill>
                <a:latin typeface="+mn-ea"/>
                <a:ea typeface="+mn-ea"/>
              </a:rPr>
              <a:t>R5</a:t>
            </a:r>
          </a:p>
        </p:txBody>
      </p:sp>
      <p:sp>
        <p:nvSpPr>
          <p:cNvPr id="112" name="직사각형 16">
            <a:extLst>
              <a:ext uri="{FF2B5EF4-FFF2-40B4-BE49-F238E27FC236}">
                <a16:creationId xmlns:a16="http://schemas.microsoft.com/office/drawing/2014/main" id="{2D628158-71E2-F940-9F1F-960D3B82A329}"/>
              </a:ext>
            </a:extLst>
          </p:cNvPr>
          <p:cNvSpPr txBox="1"/>
          <p:nvPr/>
        </p:nvSpPr>
        <p:spPr>
          <a:xfrm>
            <a:off x="10969531" y="4926220"/>
            <a:ext cx="32636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sz="1600" b="0" dirty="0">
                <a:solidFill>
                  <a:schemeClr val="tx1"/>
                </a:solidFill>
                <a:latin typeface="+mn-ea"/>
                <a:ea typeface="+mn-ea"/>
              </a:rPr>
              <a:t>R6</a:t>
            </a:r>
          </a:p>
        </p:txBody>
      </p:sp>
      <p:sp>
        <p:nvSpPr>
          <p:cNvPr id="113" name="직사각형 18">
            <a:extLst>
              <a:ext uri="{FF2B5EF4-FFF2-40B4-BE49-F238E27FC236}">
                <a16:creationId xmlns:a16="http://schemas.microsoft.com/office/drawing/2014/main" id="{6A051203-61BE-CB44-9F57-86010D10CD32}"/>
              </a:ext>
            </a:extLst>
          </p:cNvPr>
          <p:cNvSpPr txBox="1"/>
          <p:nvPr/>
        </p:nvSpPr>
        <p:spPr>
          <a:xfrm>
            <a:off x="10534534" y="5459794"/>
            <a:ext cx="152273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R6 Class</a:t>
            </a:r>
          </a:p>
          <a:p>
            <a:pPr marL="357188" lvl="1" indent="-173038">
              <a:buFont typeface="Courier New" panose="02070309020205020404" pitchFamily="49" charset="0"/>
              <a:buChar char="o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public and private method</a:t>
            </a:r>
          </a:p>
          <a:p>
            <a:pPr marL="357188" lvl="1" indent="-173038">
              <a:buFont typeface="Courier New" panose="02070309020205020404" pitchFamily="49" charset="0"/>
              <a:buChar char="o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active binding</a:t>
            </a:r>
          </a:p>
        </p:txBody>
      </p:sp>
      <p:sp>
        <p:nvSpPr>
          <p:cNvPr id="114" name="직사각형 18">
            <a:extLst>
              <a:ext uri="{FF2B5EF4-FFF2-40B4-BE49-F238E27FC236}">
                <a16:creationId xmlns:a16="http://schemas.microsoft.com/office/drawing/2014/main" id="{7F40008F-8D7E-9F40-B9BA-A48A8608410E}"/>
              </a:ext>
            </a:extLst>
          </p:cNvPr>
          <p:cNvSpPr txBox="1"/>
          <p:nvPr/>
        </p:nvSpPr>
        <p:spPr>
          <a:xfrm>
            <a:off x="9150742" y="5464226"/>
            <a:ext cx="1522732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R5 Class</a:t>
            </a:r>
          </a:p>
          <a:p>
            <a:pPr marL="357188" lvl="1" indent="-173038">
              <a:buFont typeface="Courier New" panose="02070309020205020404" pitchFamily="49" charset="0"/>
              <a:buChar char="o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reference class</a:t>
            </a:r>
          </a:p>
          <a:p>
            <a:pPr marL="357188" lvl="1" indent="-173038">
              <a:buFont typeface="Courier New" panose="02070309020205020404" pitchFamily="49" charset="0"/>
              <a:buChar char="o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using S4</a:t>
            </a:r>
          </a:p>
        </p:txBody>
      </p:sp>
      <p:sp>
        <p:nvSpPr>
          <p:cNvPr id="115" name="직사각형 18">
            <a:extLst>
              <a:ext uri="{FF2B5EF4-FFF2-40B4-BE49-F238E27FC236}">
                <a16:creationId xmlns:a16="http://schemas.microsoft.com/office/drawing/2014/main" id="{D5813A7C-BCB5-2F40-82E9-3E418EBFB489}"/>
              </a:ext>
            </a:extLst>
          </p:cNvPr>
          <p:cNvSpPr txBox="1"/>
          <p:nvPr/>
        </p:nvSpPr>
        <p:spPr>
          <a:xfrm>
            <a:off x="3148873" y="5469384"/>
            <a:ext cx="1594345" cy="9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macros to functions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객체 컨셉</a:t>
            </a:r>
            <a:endParaRPr lang="en-US" altLang="ko-KR" b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Graphics device</a:t>
            </a:r>
          </a:p>
          <a:p>
            <a:pPr marL="357188" lvl="1" indent="-173038">
              <a:buFont typeface="Courier New" panose="02070309020205020404" pitchFamily="49" charset="0"/>
              <a:buChar char="o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X11, Postscript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FORTRAN to C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EDA0A9EE-22F8-944D-ABE6-9B4B1E973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534" y="3440851"/>
            <a:ext cx="1057419" cy="12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1F6476-1659-204B-ABDB-39A258E6381F}"/>
              </a:ext>
            </a:extLst>
          </p:cNvPr>
          <p:cNvSpPr/>
          <p:nvPr/>
        </p:nvSpPr>
        <p:spPr>
          <a:xfrm>
            <a:off x="10380779" y="2623443"/>
            <a:ext cx="16764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i="1" dirty="0">
                <a:solidFill>
                  <a:srgbClr val="202122"/>
                </a:solidFill>
                <a:latin typeface="Arial" panose="020B0604020202020204" pitchFamily="34" charset="0"/>
              </a:rPr>
              <a:t>R6: Encapsulated object-oriented     programming for 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9B57E5-DFDA-8D4B-83D0-BF42AEB57D8B}"/>
              </a:ext>
            </a:extLst>
          </p:cNvPr>
          <p:cNvSpPr/>
          <p:nvPr/>
        </p:nvSpPr>
        <p:spPr>
          <a:xfrm>
            <a:off x="255491" y="1750201"/>
            <a:ext cx="214834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 dirty="0"/>
              <a:t>(</a:t>
            </a:r>
            <a:r>
              <a:rPr lang="ko-Kore-KR" altLang="en-US" sz="1050" dirty="0"/>
              <a:t>Ricard</a:t>
            </a:r>
            <a:r>
              <a:rPr lang="en-US" altLang="ko-Kore-KR" sz="1050" dirty="0"/>
              <a:t> </a:t>
            </a:r>
            <a:r>
              <a:rPr lang="ko-Kore-KR" altLang="en-US" sz="1050" dirty="0"/>
              <a:t>Becker, John</a:t>
            </a:r>
            <a:r>
              <a:rPr lang="en-US" altLang="ko-Kore-KR" sz="1050" dirty="0"/>
              <a:t> </a:t>
            </a:r>
            <a:r>
              <a:rPr lang="ko-Kore-KR" altLang="en-US" sz="1050" dirty="0"/>
              <a:t>Chambers</a:t>
            </a:r>
            <a:r>
              <a:rPr lang="en-US" altLang="ko-Kore-KR" sz="1050" dirty="0"/>
              <a:t>)</a:t>
            </a:r>
            <a:endParaRPr lang="ko-Kore-KR" altLang="en-US" sz="105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BBD9914-894B-1941-BD32-E3F8347DE220}"/>
              </a:ext>
            </a:extLst>
          </p:cNvPr>
          <p:cNvSpPr/>
          <p:nvPr/>
        </p:nvSpPr>
        <p:spPr>
          <a:xfrm>
            <a:off x="2663592" y="1595588"/>
            <a:ext cx="20796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50" dirty="0"/>
              <a:t>(</a:t>
            </a:r>
            <a:r>
              <a:rPr lang="ko-Kore-KR" altLang="en-US" sz="1050" dirty="0"/>
              <a:t>Ricard</a:t>
            </a:r>
            <a:r>
              <a:rPr lang="en-US" altLang="ko-Kore-KR" sz="1050" dirty="0"/>
              <a:t> </a:t>
            </a:r>
            <a:r>
              <a:rPr lang="ko-Kore-KR" altLang="en-US" sz="1050" dirty="0"/>
              <a:t>Becker, John</a:t>
            </a:r>
            <a:r>
              <a:rPr lang="en-US" altLang="ko-Kore-KR" sz="1050" dirty="0"/>
              <a:t> </a:t>
            </a:r>
            <a:r>
              <a:rPr lang="ko-Kore-KR" altLang="en-US" sz="1050" dirty="0"/>
              <a:t>Chambers</a:t>
            </a:r>
            <a:r>
              <a:rPr lang="en-US" altLang="ko-Kore-KR" sz="1050" dirty="0"/>
              <a:t>, </a:t>
            </a:r>
            <a:r>
              <a:rPr lang="ko-Kore-KR" altLang="en-US" sz="1050" dirty="0"/>
              <a:t>Allan Wilks</a:t>
            </a:r>
            <a:r>
              <a:rPr lang="en-US" altLang="ko-Kore-KR" sz="1050" dirty="0"/>
              <a:t>)</a:t>
            </a:r>
            <a:endParaRPr lang="ko-Kore-KR" altLang="en-US" sz="105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3F5148-8BA5-7741-8844-2EA4593B43E4}"/>
              </a:ext>
            </a:extLst>
          </p:cNvPr>
          <p:cNvSpPr/>
          <p:nvPr/>
        </p:nvSpPr>
        <p:spPr>
          <a:xfrm>
            <a:off x="4776210" y="1638038"/>
            <a:ext cx="21018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 dirty="0"/>
              <a:t>(</a:t>
            </a:r>
            <a:r>
              <a:rPr lang="ko-Kore-KR" altLang="en-US" sz="1050" dirty="0"/>
              <a:t>John</a:t>
            </a:r>
            <a:r>
              <a:rPr lang="en-US" altLang="ko-Kore-KR" sz="1050" dirty="0"/>
              <a:t> </a:t>
            </a:r>
            <a:r>
              <a:rPr lang="ko-Kore-KR" altLang="en-US" sz="1050" dirty="0"/>
              <a:t>Chambers</a:t>
            </a:r>
            <a:r>
              <a:rPr lang="en-US" altLang="ko-Kore-KR" sz="1050" dirty="0"/>
              <a:t>, </a:t>
            </a:r>
            <a:r>
              <a:rPr lang="ko-Kore-KR" altLang="en-US" sz="1050" dirty="0"/>
              <a:t>Trevor Hastie</a:t>
            </a:r>
            <a:r>
              <a:rPr lang="en-US" altLang="ko-Kore-KR" sz="1050" dirty="0"/>
              <a:t>)</a:t>
            </a:r>
            <a:endParaRPr lang="ko-Kore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A4D544-63E8-CB40-BEE1-51DB46CF0C4F}"/>
              </a:ext>
            </a:extLst>
          </p:cNvPr>
          <p:cNvSpPr/>
          <p:nvPr/>
        </p:nvSpPr>
        <p:spPr>
          <a:xfrm>
            <a:off x="7192079" y="1638038"/>
            <a:ext cx="124104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 dirty="0"/>
              <a:t>(</a:t>
            </a:r>
            <a:r>
              <a:rPr lang="ko-Kore-KR" altLang="en-US" sz="1050" dirty="0"/>
              <a:t>John</a:t>
            </a:r>
            <a:r>
              <a:rPr lang="en-US" altLang="ko-Kore-KR" sz="1050" dirty="0"/>
              <a:t> </a:t>
            </a:r>
            <a:r>
              <a:rPr lang="ko-Kore-KR" altLang="en-US" sz="1050" dirty="0"/>
              <a:t>Chambers</a:t>
            </a:r>
            <a:r>
              <a:rPr lang="en-US" altLang="ko-Kore-KR" sz="1050" dirty="0"/>
              <a:t>)</a:t>
            </a:r>
            <a:endParaRPr lang="ko-Kore-KR" altLang="en-US" sz="1050" dirty="0"/>
          </a:p>
        </p:txBody>
      </p:sp>
      <p:sp>
        <p:nvSpPr>
          <p:cNvPr id="44" name="슬라이드 번호 개체 틀 8">
            <a:extLst>
              <a:ext uri="{FF2B5EF4-FFF2-40B4-BE49-F238E27FC236}">
                <a16:creationId xmlns:a16="http://schemas.microsoft.com/office/drawing/2014/main" id="{0D6B834C-0839-5D47-8D02-6BE6E356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5936" y="6478587"/>
            <a:ext cx="2743200" cy="365125"/>
          </a:xfrm>
        </p:spPr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 txBox="1">
            <a:spLocks/>
          </p:cNvSpPr>
          <p:nvPr/>
        </p:nvSpPr>
        <p:spPr>
          <a:xfrm>
            <a:off x="182097" y="215603"/>
            <a:ext cx="5981906" cy="34598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2000" b="1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2813" eaLnBrk="0" hangingPunct="0">
              <a:lnSpc>
                <a:spcPts val="2400"/>
              </a:lnSpc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1. R History – Graphics</a:t>
            </a:r>
            <a:endParaRPr lang="ko-KR" altLang="en-US" sz="14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1F8A529-B717-412E-ADAE-DCAE8438418E}"/>
              </a:ext>
            </a:extLst>
          </p:cNvPr>
          <p:cNvCxnSpPr/>
          <p:nvPr/>
        </p:nvCxnSpPr>
        <p:spPr>
          <a:xfrm>
            <a:off x="143596" y="626569"/>
            <a:ext cx="117636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405EAB83-64E9-4B4B-BBD4-4873AEC0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83" y="141515"/>
            <a:ext cx="392713" cy="4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ED1E1AEE-DC40-6C4B-B849-8489D0A6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3" y="148417"/>
            <a:ext cx="383059" cy="4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F98F36E-6806-C644-81AB-AFEEA9C1D89A}"/>
              </a:ext>
            </a:extLst>
          </p:cNvPr>
          <p:cNvSpPr/>
          <p:nvPr/>
        </p:nvSpPr>
        <p:spPr>
          <a:xfrm>
            <a:off x="3006363" y="891455"/>
            <a:ext cx="19704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Grammar of Graphics</a:t>
            </a:r>
            <a:endParaRPr lang="ko-Kore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1C48243-F185-8241-80FB-1F878823E5B9}"/>
              </a:ext>
            </a:extLst>
          </p:cNvPr>
          <p:cNvSpPr/>
          <p:nvPr/>
        </p:nvSpPr>
        <p:spPr>
          <a:xfrm>
            <a:off x="1063359" y="908162"/>
            <a:ext cx="15594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i="1" dirty="0">
                <a:solidFill>
                  <a:srgbClr val="202122"/>
                </a:solidFill>
                <a:latin typeface="Arial" panose="020B0604020202020204" pitchFamily="34" charset="0"/>
              </a:rPr>
              <a:t>Visualizing Data</a:t>
            </a:r>
            <a:endParaRPr lang="ko-Kore-KR" altLang="en-US" sz="11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262A494-7DDD-B44D-B2FC-EAF9674EA6FB}"/>
              </a:ext>
            </a:extLst>
          </p:cNvPr>
          <p:cNvSpPr/>
          <p:nvPr/>
        </p:nvSpPr>
        <p:spPr>
          <a:xfrm>
            <a:off x="5580435" y="882877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200" i="1" dirty="0">
                <a:solidFill>
                  <a:srgbClr val="202122"/>
                </a:solidFill>
                <a:latin typeface="Arial" panose="020B0604020202020204" pitchFamily="34" charset="0"/>
              </a:rPr>
              <a:t>R Graphics</a:t>
            </a:r>
            <a:endParaRPr lang="ko-Kore-KR" altLang="en-US" sz="12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B1630A86-66D8-1A4C-BF80-C5437036A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0503" y="1483349"/>
            <a:ext cx="1448887" cy="228795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F1182CC-4D3F-DD4C-89E0-448898336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8020" y="1483349"/>
            <a:ext cx="1512595" cy="228795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3ACABF0C-16C6-DE40-8E58-12F0E6B38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6737" y="1483349"/>
            <a:ext cx="1480444" cy="2287959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8E3134B5-4985-064E-AA19-C1DF25D7AFED}"/>
              </a:ext>
            </a:extLst>
          </p:cNvPr>
          <p:cNvSpPr/>
          <p:nvPr/>
        </p:nvSpPr>
        <p:spPr>
          <a:xfrm>
            <a:off x="7800932" y="890899"/>
            <a:ext cx="712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i="1" dirty="0">
                <a:solidFill>
                  <a:srgbClr val="202122"/>
                </a:solidFill>
                <a:latin typeface="Arial" panose="020B0604020202020204" pitchFamily="34" charset="0"/>
              </a:rPr>
              <a:t>Lattice</a:t>
            </a:r>
            <a:endParaRPr lang="ko-Kore-KR" altLang="en-US" sz="14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74AD5D44-7448-2741-88AF-4A4B3C4F6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773" y="1483348"/>
            <a:ext cx="1648676" cy="2287959"/>
          </a:xfrm>
          <a:prstGeom prst="rect">
            <a:avLst/>
          </a:prstGeom>
        </p:spPr>
      </p:pic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FF93B870-79D1-2C40-BEC8-B7A08E8731F8}"/>
              </a:ext>
            </a:extLst>
          </p:cNvPr>
          <p:cNvSpPr/>
          <p:nvPr/>
        </p:nvSpPr>
        <p:spPr>
          <a:xfrm>
            <a:off x="909615" y="3967568"/>
            <a:ext cx="1694991" cy="305479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1993</a:t>
            </a: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257EA326-B79A-734E-95CE-951E8C670A21}"/>
              </a:ext>
            </a:extLst>
          </p:cNvPr>
          <p:cNvSpPr/>
          <p:nvPr/>
        </p:nvSpPr>
        <p:spPr>
          <a:xfrm>
            <a:off x="3149823" y="3967568"/>
            <a:ext cx="1694991" cy="305479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1999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8F44BB77-9641-E844-8B26-F2CAAC4228A4}"/>
              </a:ext>
            </a:extLst>
          </p:cNvPr>
          <p:cNvSpPr/>
          <p:nvPr/>
        </p:nvSpPr>
        <p:spPr>
          <a:xfrm>
            <a:off x="5254254" y="3967568"/>
            <a:ext cx="1694991" cy="305479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2005</a:t>
            </a: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55E519AA-CC29-1A46-A6E1-ABA66C381A6C}"/>
              </a:ext>
            </a:extLst>
          </p:cNvPr>
          <p:cNvSpPr/>
          <p:nvPr/>
        </p:nvSpPr>
        <p:spPr>
          <a:xfrm>
            <a:off x="7333971" y="3967568"/>
            <a:ext cx="1694991" cy="305479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2008</a:t>
            </a:r>
          </a:p>
        </p:txBody>
      </p:sp>
      <p:sp>
        <p:nvSpPr>
          <p:cNvPr id="96" name="직사각형 15">
            <a:extLst>
              <a:ext uri="{FF2B5EF4-FFF2-40B4-BE49-F238E27FC236}">
                <a16:creationId xmlns:a16="http://schemas.microsoft.com/office/drawing/2014/main" id="{B1E92F88-3E9A-9841-9151-DD699E0C629D}"/>
              </a:ext>
            </a:extLst>
          </p:cNvPr>
          <p:cNvSpPr txBox="1"/>
          <p:nvPr/>
        </p:nvSpPr>
        <p:spPr>
          <a:xfrm>
            <a:off x="1186563" y="4403640"/>
            <a:ext cx="9239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endParaRPr sz="16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7" name="직사각형 16">
            <a:extLst>
              <a:ext uri="{FF2B5EF4-FFF2-40B4-BE49-F238E27FC236}">
                <a16:creationId xmlns:a16="http://schemas.microsoft.com/office/drawing/2014/main" id="{EAAFBF39-279A-8648-A858-81749389D7CB}"/>
              </a:ext>
            </a:extLst>
          </p:cNvPr>
          <p:cNvSpPr txBox="1"/>
          <p:nvPr/>
        </p:nvSpPr>
        <p:spPr>
          <a:xfrm>
            <a:off x="3131135" y="4390250"/>
            <a:ext cx="174823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sz="1600" b="0" dirty="0">
                <a:solidFill>
                  <a:schemeClr val="tx1"/>
                </a:solidFill>
                <a:latin typeface="+mn-ea"/>
                <a:ea typeface="+mn-ea"/>
              </a:rPr>
              <a:t>Grammar Concept</a:t>
            </a:r>
          </a:p>
        </p:txBody>
      </p:sp>
      <p:sp>
        <p:nvSpPr>
          <p:cNvPr id="100" name="직선 화살표 연결선 25">
            <a:extLst>
              <a:ext uri="{FF2B5EF4-FFF2-40B4-BE49-F238E27FC236}">
                <a16:creationId xmlns:a16="http://schemas.microsoft.com/office/drawing/2014/main" id="{3A8921AB-7B42-1D43-A278-837A0EFBFA48}"/>
              </a:ext>
            </a:extLst>
          </p:cNvPr>
          <p:cNvSpPr/>
          <p:nvPr/>
        </p:nvSpPr>
        <p:spPr>
          <a:xfrm>
            <a:off x="1653874" y="4822512"/>
            <a:ext cx="9955027" cy="0"/>
          </a:xfrm>
          <a:prstGeom prst="lin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33E8C9B-4C07-BE42-941E-33BB17DB4011}"/>
              </a:ext>
            </a:extLst>
          </p:cNvPr>
          <p:cNvSpPr>
            <a:spLocks noChangeAspect="1"/>
          </p:cNvSpPr>
          <p:nvPr/>
        </p:nvSpPr>
        <p:spPr>
          <a:xfrm>
            <a:off x="1636045" y="4786511"/>
            <a:ext cx="72000" cy="72000"/>
          </a:xfrm>
          <a:prstGeom prst="ellipse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D0F802E-E785-164E-98AE-F97CF9A21F05}"/>
              </a:ext>
            </a:extLst>
          </p:cNvPr>
          <p:cNvSpPr>
            <a:spLocks noChangeAspect="1"/>
          </p:cNvSpPr>
          <p:nvPr/>
        </p:nvSpPr>
        <p:spPr>
          <a:xfrm>
            <a:off x="3947114" y="4784170"/>
            <a:ext cx="72000" cy="72000"/>
          </a:xfrm>
          <a:prstGeom prst="ellipse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412D241-F850-2044-BF9D-743BB0E71C5E}"/>
              </a:ext>
            </a:extLst>
          </p:cNvPr>
          <p:cNvSpPr>
            <a:spLocks noChangeAspect="1"/>
          </p:cNvSpPr>
          <p:nvPr/>
        </p:nvSpPr>
        <p:spPr>
          <a:xfrm>
            <a:off x="6110087" y="4784170"/>
            <a:ext cx="72000" cy="72000"/>
          </a:xfrm>
          <a:prstGeom prst="ellipse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204F6F8-82E1-D04F-BFFD-B410C6857657}"/>
              </a:ext>
            </a:extLst>
          </p:cNvPr>
          <p:cNvSpPr>
            <a:spLocks noChangeAspect="1"/>
          </p:cNvSpPr>
          <p:nvPr/>
        </p:nvSpPr>
        <p:spPr>
          <a:xfrm>
            <a:off x="8204334" y="4784170"/>
            <a:ext cx="72000" cy="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DBED97FB-9E2F-9D41-B74B-C7F3081EE631}"/>
              </a:ext>
            </a:extLst>
          </p:cNvPr>
          <p:cNvSpPr>
            <a:spLocks noChangeAspect="1"/>
          </p:cNvSpPr>
          <p:nvPr/>
        </p:nvSpPr>
        <p:spPr>
          <a:xfrm>
            <a:off x="10258678" y="4784170"/>
            <a:ext cx="72000" cy="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6" name="직사각형 16">
            <a:extLst>
              <a:ext uri="{FF2B5EF4-FFF2-40B4-BE49-F238E27FC236}">
                <a16:creationId xmlns:a16="http://schemas.microsoft.com/office/drawing/2014/main" id="{F85CA098-A112-E04F-B517-7ACF1B703239}"/>
              </a:ext>
            </a:extLst>
          </p:cNvPr>
          <p:cNvSpPr txBox="1"/>
          <p:nvPr/>
        </p:nvSpPr>
        <p:spPr>
          <a:xfrm>
            <a:off x="5496329" y="4390250"/>
            <a:ext cx="126143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sz="1600" b="0" dirty="0">
                <a:solidFill>
                  <a:schemeClr val="tx1"/>
                </a:solidFill>
                <a:latin typeface="+mn-ea"/>
                <a:ea typeface="+mn-ea"/>
              </a:rPr>
              <a:t>grid package</a:t>
            </a:r>
          </a:p>
        </p:txBody>
      </p:sp>
      <p:sp>
        <p:nvSpPr>
          <p:cNvPr id="108" name="직사각형 16">
            <a:extLst>
              <a:ext uri="{FF2B5EF4-FFF2-40B4-BE49-F238E27FC236}">
                <a16:creationId xmlns:a16="http://schemas.microsoft.com/office/drawing/2014/main" id="{626FE989-D6F1-CE4C-9BBF-A352D3677FB2}"/>
              </a:ext>
            </a:extLst>
          </p:cNvPr>
          <p:cNvSpPr txBox="1"/>
          <p:nvPr/>
        </p:nvSpPr>
        <p:spPr>
          <a:xfrm>
            <a:off x="7532194" y="4390250"/>
            <a:ext cx="144257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sz="1600" b="0" dirty="0">
                <a:solidFill>
                  <a:schemeClr val="tx1"/>
                </a:solidFill>
                <a:latin typeface="+mn-ea"/>
                <a:ea typeface="+mn-ea"/>
              </a:rPr>
              <a:t>lattice package</a:t>
            </a:r>
          </a:p>
        </p:txBody>
      </p:sp>
      <p:sp>
        <p:nvSpPr>
          <p:cNvPr id="111" name="직사각형 16">
            <a:extLst>
              <a:ext uri="{FF2B5EF4-FFF2-40B4-BE49-F238E27FC236}">
                <a16:creationId xmlns:a16="http://schemas.microsoft.com/office/drawing/2014/main" id="{952170A0-D87F-B042-AC2F-134ADD983FAD}"/>
              </a:ext>
            </a:extLst>
          </p:cNvPr>
          <p:cNvSpPr txBox="1"/>
          <p:nvPr/>
        </p:nvSpPr>
        <p:spPr>
          <a:xfrm>
            <a:off x="9455194" y="4390250"/>
            <a:ext cx="160928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sz="1600" b="0" dirty="0">
                <a:solidFill>
                  <a:schemeClr val="tx1"/>
                </a:solidFill>
                <a:latin typeface="+mn-ea"/>
                <a:ea typeface="+mn-ea"/>
              </a:rPr>
              <a:t>ggplot2 package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937A20-539A-7C45-867D-EC6579991678}"/>
              </a:ext>
            </a:extLst>
          </p:cNvPr>
          <p:cNvSpPr/>
          <p:nvPr/>
        </p:nvSpPr>
        <p:spPr>
          <a:xfrm>
            <a:off x="1026007" y="1222463"/>
            <a:ext cx="136127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 dirty="0"/>
              <a:t>(William Cleveland)</a:t>
            </a:r>
            <a:endParaRPr lang="ko-Kore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C1A1C70-0364-964E-8EA1-1780E34E927E}"/>
              </a:ext>
            </a:extLst>
          </p:cNvPr>
          <p:cNvSpPr/>
          <p:nvPr/>
        </p:nvSpPr>
        <p:spPr>
          <a:xfrm>
            <a:off x="3327508" y="1200677"/>
            <a:ext cx="13083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 dirty="0"/>
              <a:t>(Leland Wilkinson)</a:t>
            </a:r>
            <a:endParaRPr lang="ko-Kore-KR" altLang="en-US" sz="105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CA9A9C0-2F82-C345-8EF6-CBB971E72A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5418" y="1475228"/>
            <a:ext cx="1500124" cy="225018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BADE2B-A21D-B748-91F8-F81DAE08D8A3}"/>
              </a:ext>
            </a:extLst>
          </p:cNvPr>
          <p:cNvSpPr/>
          <p:nvPr/>
        </p:nvSpPr>
        <p:spPr>
          <a:xfrm>
            <a:off x="5568129" y="1168454"/>
            <a:ext cx="10134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 dirty="0"/>
              <a:t>(Paul Murrell)</a:t>
            </a:r>
            <a:endParaRPr lang="ko-Kore-KR" altLang="en-US" sz="1050" dirty="0"/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624F027-F171-B04E-B304-401996BAED73}"/>
              </a:ext>
            </a:extLst>
          </p:cNvPr>
          <p:cNvSpPr/>
          <p:nvPr/>
        </p:nvSpPr>
        <p:spPr>
          <a:xfrm>
            <a:off x="9367042" y="3967568"/>
            <a:ext cx="1694991" cy="305479"/>
          </a:xfrm>
          <a:prstGeom prst="roundRect">
            <a:avLst>
              <a:gd name="adj" fmla="val 4484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2009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6C526AB-EC6A-CC48-AE6E-C943A52ABE66}"/>
              </a:ext>
            </a:extLst>
          </p:cNvPr>
          <p:cNvSpPr/>
          <p:nvPr/>
        </p:nvSpPr>
        <p:spPr>
          <a:xfrm>
            <a:off x="7511469" y="1168454"/>
            <a:ext cx="1300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 dirty="0"/>
              <a:t>(Deepayan Sarkar)</a:t>
            </a:r>
            <a:endParaRPr lang="ko-Kore-KR" altLang="en-US" sz="105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E75922D-9544-6E4A-A540-E1ED0E1B92B7}"/>
              </a:ext>
            </a:extLst>
          </p:cNvPr>
          <p:cNvSpPr/>
          <p:nvPr/>
        </p:nvSpPr>
        <p:spPr>
          <a:xfrm>
            <a:off x="9811756" y="890899"/>
            <a:ext cx="77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sz="1400" i="1" dirty="0">
                <a:solidFill>
                  <a:srgbClr val="202122"/>
                </a:solidFill>
                <a:latin typeface="Arial" panose="020B0604020202020204" pitchFamily="34" charset="0"/>
              </a:rPr>
              <a:t>ggplot2</a:t>
            </a:r>
            <a:endParaRPr lang="ko-Kore-KR" altLang="en-US" sz="1400" i="1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70A03F0-27B8-5941-8380-EA31ACFA85DE}"/>
              </a:ext>
            </a:extLst>
          </p:cNvPr>
          <p:cNvSpPr/>
          <p:nvPr/>
        </p:nvSpPr>
        <p:spPr>
          <a:xfrm>
            <a:off x="9522293" y="1168454"/>
            <a:ext cx="12987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050" dirty="0"/>
              <a:t>(Hadley Wickham)</a:t>
            </a:r>
            <a:endParaRPr lang="ko-Kore-KR" altLang="en-US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0E4547-0A81-B543-BDD3-90554B6160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961" y="5676400"/>
            <a:ext cx="503999" cy="5039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35D594-9F72-E040-86BE-BA9B64954F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961" y="6204658"/>
            <a:ext cx="503999" cy="503999"/>
          </a:xfrm>
          <a:prstGeom prst="rect">
            <a:avLst/>
          </a:prstGeom>
        </p:spPr>
      </p:pic>
      <p:sp>
        <p:nvSpPr>
          <p:cNvPr id="64" name="직사각형 15">
            <a:extLst>
              <a:ext uri="{FF2B5EF4-FFF2-40B4-BE49-F238E27FC236}">
                <a16:creationId xmlns:a16="http://schemas.microsoft.com/office/drawing/2014/main" id="{573DF09C-BFC1-9A4D-92D1-36FE06D4607F}"/>
              </a:ext>
            </a:extLst>
          </p:cNvPr>
          <p:cNvSpPr txBox="1"/>
          <p:nvPr/>
        </p:nvSpPr>
        <p:spPr>
          <a:xfrm>
            <a:off x="904793" y="4390250"/>
            <a:ext cx="176689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 b="1">
                <a:solidFill>
                  <a:srgbClr val="58CCD0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</a:lstStyle>
          <a:p>
            <a:r>
              <a:rPr lang="en-US" sz="1600" b="0" dirty="0">
                <a:solidFill>
                  <a:schemeClr val="tx1"/>
                </a:solidFill>
                <a:latin typeface="+mn-ea"/>
                <a:ea typeface="+mn-ea"/>
              </a:rPr>
              <a:t>trellis package in S</a:t>
            </a:r>
            <a:endParaRPr sz="16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891363-2845-4F48-ADE3-17349887BD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961" y="5148141"/>
            <a:ext cx="503999" cy="503999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466AF301-1AA3-D141-BEFF-0DB97B809BA4}"/>
              </a:ext>
            </a:extLst>
          </p:cNvPr>
          <p:cNvSpPr>
            <a:spLocks noChangeAspect="1"/>
          </p:cNvSpPr>
          <p:nvPr/>
        </p:nvSpPr>
        <p:spPr>
          <a:xfrm>
            <a:off x="1636045" y="5879813"/>
            <a:ext cx="72000" cy="72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2849A14-FEF9-B94F-BD6A-806E3E91B9B9}"/>
              </a:ext>
            </a:extLst>
          </p:cNvPr>
          <p:cNvSpPr>
            <a:spLocks noChangeAspect="1"/>
          </p:cNvSpPr>
          <p:nvPr/>
        </p:nvSpPr>
        <p:spPr>
          <a:xfrm>
            <a:off x="3947114" y="5267875"/>
            <a:ext cx="72000" cy="72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A154CF9-F76B-F94E-A352-BDFA42407040}"/>
              </a:ext>
            </a:extLst>
          </p:cNvPr>
          <p:cNvSpPr>
            <a:spLocks noChangeAspect="1"/>
          </p:cNvSpPr>
          <p:nvPr/>
        </p:nvSpPr>
        <p:spPr>
          <a:xfrm>
            <a:off x="6110087" y="6334676"/>
            <a:ext cx="72000" cy="72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1C9B48E-7631-1348-8328-876FFAFB9A63}"/>
              </a:ext>
            </a:extLst>
          </p:cNvPr>
          <p:cNvSpPr>
            <a:spLocks noChangeAspect="1"/>
          </p:cNvSpPr>
          <p:nvPr/>
        </p:nvSpPr>
        <p:spPr>
          <a:xfrm>
            <a:off x="10258678" y="6334676"/>
            <a:ext cx="72000" cy="72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4EA9B37-7F54-314B-8B66-10AA5CBF434B}"/>
              </a:ext>
            </a:extLst>
          </p:cNvPr>
          <p:cNvSpPr>
            <a:spLocks noChangeAspect="1"/>
          </p:cNvSpPr>
          <p:nvPr/>
        </p:nvSpPr>
        <p:spPr>
          <a:xfrm>
            <a:off x="8204334" y="6334676"/>
            <a:ext cx="72000" cy="72000"/>
          </a:xfrm>
          <a:prstGeom prst="ellips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3BBE12FA-2E8B-0541-825A-3D628FCB4380}"/>
              </a:ext>
            </a:extLst>
          </p:cNvPr>
          <p:cNvCxnSpPr>
            <a:cxnSpLocks/>
            <a:stCxn id="74" idx="0"/>
            <a:endCxn id="75" idx="0"/>
          </p:cNvCxnSpPr>
          <p:nvPr/>
        </p:nvCxnSpPr>
        <p:spPr>
          <a:xfrm rot="5400000" flipH="1" flipV="1">
            <a:off x="8220382" y="4260381"/>
            <a:ext cx="12700" cy="4148591"/>
          </a:xfrm>
          <a:prstGeom prst="bentConnector3">
            <a:avLst>
              <a:gd name="adj1" fmla="val 503478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82B315-6063-564B-9084-6F309163A61A}"/>
              </a:ext>
            </a:extLst>
          </p:cNvPr>
          <p:cNvSpPr/>
          <p:nvPr/>
        </p:nvSpPr>
        <p:spPr>
          <a:xfrm>
            <a:off x="5874217" y="6478092"/>
            <a:ext cx="5437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2001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B75AF7B-BED0-4649-A230-8EA12FC33FA9}"/>
              </a:ext>
            </a:extLst>
          </p:cNvPr>
          <p:cNvSpPr/>
          <p:nvPr/>
        </p:nvSpPr>
        <p:spPr>
          <a:xfrm>
            <a:off x="8004464" y="6456657"/>
            <a:ext cx="5437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2001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6515297-18C6-7A4E-9551-BEBD17DDE08D}"/>
              </a:ext>
            </a:extLst>
          </p:cNvPr>
          <p:cNvSpPr/>
          <p:nvPr/>
        </p:nvSpPr>
        <p:spPr>
          <a:xfrm>
            <a:off x="10039381" y="6456657"/>
            <a:ext cx="5437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2007</a:t>
            </a:r>
          </a:p>
        </p:txBody>
      </p: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F4CDDD2F-ACF4-A843-BF65-AB870822F82F}"/>
              </a:ext>
            </a:extLst>
          </p:cNvPr>
          <p:cNvCxnSpPr>
            <a:cxnSpLocks/>
            <a:stCxn id="72" idx="6"/>
            <a:endCxn id="75" idx="0"/>
          </p:cNvCxnSpPr>
          <p:nvPr/>
        </p:nvCxnSpPr>
        <p:spPr>
          <a:xfrm>
            <a:off x="4019114" y="5303875"/>
            <a:ext cx="6275564" cy="1030801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DBBAB78-2E5D-0942-A181-BBCFE90566E1}"/>
              </a:ext>
            </a:extLst>
          </p:cNvPr>
          <p:cNvSpPr/>
          <p:nvPr/>
        </p:nvSpPr>
        <p:spPr>
          <a:xfrm>
            <a:off x="8853656" y="5147575"/>
            <a:ext cx="123303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ore-KR" sz="1200" dirty="0">
                <a:latin typeface="+mn-ea"/>
              </a:rPr>
              <a:t>Implementation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B46769-D868-0641-8241-A2269CC1F1C8}"/>
              </a:ext>
            </a:extLst>
          </p:cNvPr>
          <p:cNvSpPr/>
          <p:nvPr/>
        </p:nvSpPr>
        <p:spPr>
          <a:xfrm>
            <a:off x="9198213" y="5553135"/>
            <a:ext cx="54213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ore-KR" sz="1200" dirty="0">
                <a:latin typeface="+mn-ea"/>
              </a:rPr>
              <a:t>Used</a:t>
            </a:r>
          </a:p>
        </p:txBody>
      </p:sp>
      <p:cxnSp>
        <p:nvCxnSpPr>
          <p:cNvPr id="98" name="꺾인 연결선[E] 97">
            <a:extLst>
              <a:ext uri="{FF2B5EF4-FFF2-40B4-BE49-F238E27FC236}">
                <a16:creationId xmlns:a16="http://schemas.microsoft.com/office/drawing/2014/main" id="{352A5651-41F3-D544-8E34-05ABC22DB8E9}"/>
              </a:ext>
            </a:extLst>
          </p:cNvPr>
          <p:cNvCxnSpPr>
            <a:cxnSpLocks/>
            <a:stCxn id="70" idx="6"/>
            <a:endCxn id="76" idx="0"/>
          </p:cNvCxnSpPr>
          <p:nvPr/>
        </p:nvCxnSpPr>
        <p:spPr>
          <a:xfrm>
            <a:off x="1708045" y="5915813"/>
            <a:ext cx="6532289" cy="418863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F1252B9-E98B-D349-9E2A-5B868ADC2CE1}"/>
              </a:ext>
            </a:extLst>
          </p:cNvPr>
          <p:cNvSpPr/>
          <p:nvPr/>
        </p:nvSpPr>
        <p:spPr>
          <a:xfrm>
            <a:off x="3981693" y="5777313"/>
            <a:ext cx="123303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ore-KR" sz="1200" dirty="0">
                <a:latin typeface="+mn-ea"/>
              </a:rPr>
              <a:t>Implementation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59A438D-4E71-D54F-8864-A668D3937B50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>
          <a:xfrm>
            <a:off x="6182087" y="6370676"/>
            <a:ext cx="2022247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D7FFBEB-CC23-1D48-9397-14CC1E339FD1}"/>
              </a:ext>
            </a:extLst>
          </p:cNvPr>
          <p:cNvSpPr/>
          <p:nvPr/>
        </p:nvSpPr>
        <p:spPr>
          <a:xfrm>
            <a:off x="6890105" y="6228971"/>
            <a:ext cx="54213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ore-KR" sz="1200" dirty="0">
                <a:latin typeface="+mn-ea"/>
              </a:rPr>
              <a:t>Used</a:t>
            </a:r>
          </a:p>
        </p:txBody>
      </p:sp>
      <p:sp>
        <p:nvSpPr>
          <p:cNvPr id="59" name="슬라이드 번호 개체 틀 8">
            <a:extLst>
              <a:ext uri="{FF2B5EF4-FFF2-40B4-BE49-F238E27FC236}">
                <a16:creationId xmlns:a16="http://schemas.microsoft.com/office/drawing/2014/main" id="{9FAD70C0-A67B-8749-B9B8-8BDABF58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5936" y="6478587"/>
            <a:ext cx="2743200" cy="365125"/>
          </a:xfrm>
        </p:spPr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4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 txBox="1">
            <a:spLocks/>
          </p:cNvSpPr>
          <p:nvPr/>
        </p:nvSpPr>
        <p:spPr>
          <a:xfrm>
            <a:off x="182097" y="215603"/>
            <a:ext cx="5981906" cy="34598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2000" b="1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2813" eaLnBrk="0" hangingPunct="0">
              <a:lnSpc>
                <a:spcPts val="2400"/>
              </a:lnSpc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2. Paradigm Shift</a:t>
            </a:r>
            <a:endParaRPr lang="ko-KR" altLang="en-US" sz="14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1F8A529-B717-412E-ADAE-DCAE8438418E}"/>
              </a:ext>
            </a:extLst>
          </p:cNvPr>
          <p:cNvCxnSpPr/>
          <p:nvPr/>
        </p:nvCxnSpPr>
        <p:spPr>
          <a:xfrm>
            <a:off x="143596" y="626569"/>
            <a:ext cx="117636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405EAB83-64E9-4B4B-BBD4-4873AEC0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83" y="141515"/>
            <a:ext cx="392713" cy="4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ED1E1AEE-DC40-6C4B-B849-8489D0A6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3" y="148417"/>
            <a:ext cx="383059" cy="4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A1104E0-E120-2443-9304-E88B23D95430}"/>
              </a:ext>
            </a:extLst>
          </p:cNvPr>
          <p:cNvSpPr/>
          <p:nvPr/>
        </p:nvSpPr>
        <p:spPr>
          <a:xfrm>
            <a:off x="1821690" y="1882573"/>
            <a:ext cx="2007186" cy="493776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AA1A6B5-F201-A84A-9CB0-C7748AD62765}"/>
              </a:ext>
            </a:extLst>
          </p:cNvPr>
          <p:cNvSpPr/>
          <p:nvPr/>
        </p:nvSpPr>
        <p:spPr>
          <a:xfrm>
            <a:off x="4006692" y="1882573"/>
            <a:ext cx="2007186" cy="493776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CDA6DF2-B48E-C345-89CE-1D0D163CBEAC}"/>
              </a:ext>
            </a:extLst>
          </p:cNvPr>
          <p:cNvSpPr/>
          <p:nvPr/>
        </p:nvSpPr>
        <p:spPr>
          <a:xfrm>
            <a:off x="6161370" y="1882573"/>
            <a:ext cx="2007186" cy="493776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1863D95-1D40-A541-9FA5-5599F15464F7}"/>
              </a:ext>
            </a:extLst>
          </p:cNvPr>
          <p:cNvSpPr/>
          <p:nvPr/>
        </p:nvSpPr>
        <p:spPr>
          <a:xfrm>
            <a:off x="8316044" y="1882573"/>
            <a:ext cx="2007186" cy="493776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C6063D6-C982-C749-9643-B970D34C0779}"/>
              </a:ext>
            </a:extLst>
          </p:cNvPr>
          <p:cNvSpPr/>
          <p:nvPr/>
        </p:nvSpPr>
        <p:spPr>
          <a:xfrm>
            <a:off x="2214380" y="1977352"/>
            <a:ext cx="1221809" cy="360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20000"/>
              </a:lnSpc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Data Scale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8DF29CC-0560-F748-AFDE-6EC6D2FC3B62}"/>
              </a:ext>
            </a:extLst>
          </p:cNvPr>
          <p:cNvSpPr/>
          <p:nvPr/>
        </p:nvSpPr>
        <p:spPr>
          <a:xfrm>
            <a:off x="3978597" y="1977352"/>
            <a:ext cx="2063385" cy="360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20000"/>
              </a:lnSpc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Package Developer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C0C6004-D460-774C-BCFC-D9DE4861D49E}"/>
              </a:ext>
            </a:extLst>
          </p:cNvPr>
          <p:cNvSpPr/>
          <p:nvPr/>
        </p:nvSpPr>
        <p:spPr>
          <a:xfrm>
            <a:off x="6496354" y="1977352"/>
            <a:ext cx="1337226" cy="360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20000"/>
              </a:lnSpc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Distribution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DE81F07-1B21-6241-A5D2-EFD5FF759F7A}"/>
              </a:ext>
            </a:extLst>
          </p:cNvPr>
          <p:cNvSpPr/>
          <p:nvPr/>
        </p:nvSpPr>
        <p:spPr>
          <a:xfrm>
            <a:off x="8320808" y="1977352"/>
            <a:ext cx="1997663" cy="360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20000"/>
              </a:lnSpc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Analytics Methods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342BF3E-8491-D240-90C7-93EA64E5E4F5}"/>
              </a:ext>
            </a:extLst>
          </p:cNvPr>
          <p:cNvSpPr/>
          <p:nvPr/>
        </p:nvSpPr>
        <p:spPr>
          <a:xfrm>
            <a:off x="1821690" y="2376348"/>
            <a:ext cx="2007186" cy="300100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CD74B70-3CC4-DE4F-B619-FE5EFB18766C}"/>
              </a:ext>
            </a:extLst>
          </p:cNvPr>
          <p:cNvSpPr/>
          <p:nvPr/>
        </p:nvSpPr>
        <p:spPr>
          <a:xfrm>
            <a:off x="4006692" y="2376348"/>
            <a:ext cx="2007186" cy="300100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06B5E20-7F74-E346-93A6-79A0553E73E4}"/>
              </a:ext>
            </a:extLst>
          </p:cNvPr>
          <p:cNvSpPr/>
          <p:nvPr/>
        </p:nvSpPr>
        <p:spPr>
          <a:xfrm>
            <a:off x="6161370" y="2376348"/>
            <a:ext cx="2007186" cy="300100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6E58D2E-49D5-B240-BAE0-A085E0A2D04D}"/>
              </a:ext>
            </a:extLst>
          </p:cNvPr>
          <p:cNvSpPr/>
          <p:nvPr/>
        </p:nvSpPr>
        <p:spPr>
          <a:xfrm>
            <a:off x="8316044" y="2376348"/>
            <a:ext cx="2007186" cy="300100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635A298-F238-824B-AF8A-D824483F3340}"/>
              </a:ext>
            </a:extLst>
          </p:cNvPr>
          <p:cNvSpPr/>
          <p:nvPr/>
        </p:nvSpPr>
        <p:spPr>
          <a:xfrm>
            <a:off x="2482912" y="1318702"/>
            <a:ext cx="684742" cy="684742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914EC7C-2C67-C44D-ADF4-B36900E5AC4E}"/>
              </a:ext>
            </a:extLst>
          </p:cNvPr>
          <p:cNvSpPr/>
          <p:nvPr/>
        </p:nvSpPr>
        <p:spPr>
          <a:xfrm>
            <a:off x="4667914" y="1318702"/>
            <a:ext cx="684742" cy="684742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D0BF9A19-49F1-9C40-A262-567123620CD2}"/>
              </a:ext>
            </a:extLst>
          </p:cNvPr>
          <p:cNvSpPr/>
          <p:nvPr/>
        </p:nvSpPr>
        <p:spPr>
          <a:xfrm>
            <a:off x="6822592" y="1318702"/>
            <a:ext cx="684742" cy="684742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330D1DB-2E7E-784E-841B-4DF1B4D62B32}"/>
              </a:ext>
            </a:extLst>
          </p:cNvPr>
          <p:cNvSpPr/>
          <p:nvPr/>
        </p:nvSpPr>
        <p:spPr>
          <a:xfrm>
            <a:off x="8977266" y="1318702"/>
            <a:ext cx="684742" cy="684742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31" name="아래쪽 화살표 설명선 4">
            <a:extLst>
              <a:ext uri="{FF2B5EF4-FFF2-40B4-BE49-F238E27FC236}">
                <a16:creationId xmlns:a16="http://schemas.microsoft.com/office/drawing/2014/main" id="{54DB27A2-F0AC-6746-B43D-DB77CD29224C}"/>
              </a:ext>
            </a:extLst>
          </p:cNvPr>
          <p:cNvSpPr/>
          <p:nvPr/>
        </p:nvSpPr>
        <p:spPr>
          <a:xfrm>
            <a:off x="1930339" y="2681768"/>
            <a:ext cx="1789889" cy="1149913"/>
          </a:xfrm>
          <a:prstGeom prst="downArrowCallout">
            <a:avLst>
              <a:gd name="adj1" fmla="val 21466"/>
              <a:gd name="adj2" fmla="val 25000"/>
              <a:gd name="adj3" fmla="val 25000"/>
              <a:gd name="adj4" fmla="val 64977"/>
            </a:avLst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Arial"/>
                <a:sym typeface="Arial"/>
              </a:rPr>
              <a:t>토이 데이터 수준의 데이터 분석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949817C-E082-CD44-8705-3453047B7956}"/>
              </a:ext>
            </a:extLst>
          </p:cNvPr>
          <p:cNvSpPr/>
          <p:nvPr/>
        </p:nvSpPr>
        <p:spPr>
          <a:xfrm>
            <a:off x="1930338" y="3870592"/>
            <a:ext cx="1789889" cy="1185749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rPr>
              <a:t>엔터프라이즈급의 대용량 데이터의 분석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33" name="아래쪽 화살표 설명선 37">
            <a:extLst>
              <a:ext uri="{FF2B5EF4-FFF2-40B4-BE49-F238E27FC236}">
                <a16:creationId xmlns:a16="http://schemas.microsoft.com/office/drawing/2014/main" id="{2F3BCFFA-79DA-1347-9C1E-EFCB2B19842B}"/>
              </a:ext>
            </a:extLst>
          </p:cNvPr>
          <p:cNvSpPr/>
          <p:nvPr/>
        </p:nvSpPr>
        <p:spPr>
          <a:xfrm>
            <a:off x="4115341" y="2681768"/>
            <a:ext cx="1789889" cy="1149913"/>
          </a:xfrm>
          <a:prstGeom prst="downArrowCallout">
            <a:avLst>
              <a:gd name="adj1" fmla="val 21466"/>
              <a:gd name="adj2" fmla="val 25000"/>
              <a:gd name="adj3" fmla="val 25000"/>
              <a:gd name="adj4" fmla="val 64977"/>
            </a:avLst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rPr>
              <a:t>통계학자 중심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13461BB-F916-9140-A935-9A9356F9F0BD}"/>
              </a:ext>
            </a:extLst>
          </p:cNvPr>
          <p:cNvSpPr/>
          <p:nvPr/>
        </p:nvSpPr>
        <p:spPr>
          <a:xfrm>
            <a:off x="4115341" y="3870592"/>
            <a:ext cx="1789889" cy="1185749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rPr>
              <a:t>소프트웨어 개발자의 합류</a:t>
            </a:r>
          </a:p>
        </p:txBody>
      </p:sp>
      <p:sp>
        <p:nvSpPr>
          <p:cNvPr id="135" name="아래쪽 화살표 설명선 39">
            <a:extLst>
              <a:ext uri="{FF2B5EF4-FFF2-40B4-BE49-F238E27FC236}">
                <a16:creationId xmlns:a16="http://schemas.microsoft.com/office/drawing/2014/main" id="{350C32BD-B050-2747-9340-A1F5462FF768}"/>
              </a:ext>
            </a:extLst>
          </p:cNvPr>
          <p:cNvSpPr/>
          <p:nvPr/>
        </p:nvSpPr>
        <p:spPr>
          <a:xfrm>
            <a:off x="6270019" y="2681768"/>
            <a:ext cx="1789889" cy="1149913"/>
          </a:xfrm>
          <a:prstGeom prst="downArrowCallout">
            <a:avLst>
              <a:gd name="adj1" fmla="val 21466"/>
              <a:gd name="adj2" fmla="val 25000"/>
              <a:gd name="adj3" fmla="val 25000"/>
              <a:gd name="adj4" fmla="val 64977"/>
            </a:avLst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rPr>
              <a:t>상업용 통계 프로그램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385FB56-7ADA-3143-A7AE-4F151C5E27B5}"/>
              </a:ext>
            </a:extLst>
          </p:cNvPr>
          <p:cNvSpPr/>
          <p:nvPr/>
        </p:nvSpPr>
        <p:spPr>
          <a:xfrm>
            <a:off x="6270019" y="3870592"/>
            <a:ext cx="1789889" cy="1185749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rPr>
              <a:t>오픈소스 기반의 </a:t>
            </a:r>
            <a:r>
              <a:rPr lang="ko-KR" altLang="en-US" sz="14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맑은 고딕" panose="020B0503020000020004" pitchFamily="34" charset="-127"/>
                <a:sym typeface="Arial"/>
              </a:rPr>
              <a:t>데이터분석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rPr>
              <a:t> 에코시스템</a:t>
            </a:r>
          </a:p>
        </p:txBody>
      </p:sp>
      <p:sp>
        <p:nvSpPr>
          <p:cNvPr id="137" name="아래쪽 화살표 설명선 41">
            <a:extLst>
              <a:ext uri="{FF2B5EF4-FFF2-40B4-BE49-F238E27FC236}">
                <a16:creationId xmlns:a16="http://schemas.microsoft.com/office/drawing/2014/main" id="{83A5BDE3-CBEF-F74A-96DC-CD8F69AD021B}"/>
              </a:ext>
            </a:extLst>
          </p:cNvPr>
          <p:cNvSpPr/>
          <p:nvPr/>
        </p:nvSpPr>
        <p:spPr>
          <a:xfrm>
            <a:off x="8424693" y="2681768"/>
            <a:ext cx="1789889" cy="1149913"/>
          </a:xfrm>
          <a:prstGeom prst="downArrowCallout">
            <a:avLst>
              <a:gd name="adj1" fmla="val 21466"/>
              <a:gd name="adj2" fmla="val 25000"/>
              <a:gd name="adj3" fmla="val 25000"/>
              <a:gd name="adj4" fmla="val 64977"/>
            </a:avLst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rPr>
              <a:t>연결성이 약하고 분석에만 집중된 방법론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5B45FD2-6ABE-7541-AA54-12A5E0207B8D}"/>
              </a:ext>
            </a:extLst>
          </p:cNvPr>
          <p:cNvSpPr/>
          <p:nvPr/>
        </p:nvSpPr>
        <p:spPr>
          <a:xfrm>
            <a:off x="8424693" y="3870592"/>
            <a:ext cx="1789889" cy="1185749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rPr>
              <a:t>유기적으로 연결된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rPr>
              <a:t>Closed Loop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맑은 고딕" panose="020B0503020000020004" pitchFamily="34" charset="-127"/>
                <a:cs typeface="+mn-cs"/>
                <a:sym typeface="Arial"/>
              </a:rPr>
              <a:t> 분석</a:t>
            </a:r>
            <a:r>
              <a:rPr lang="ko-KR" altLang="en-US" sz="14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맑은 고딕" panose="020B0503020000020004" pitchFamily="34" charset="-127"/>
                <a:sym typeface="Arial"/>
              </a:rPr>
              <a:t> 코드 및 재사용성 제고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F04EA7C-2F98-4641-BC0A-DE82343BB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70" y="1450515"/>
            <a:ext cx="406835" cy="4068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1E8EDA-8C1B-024B-B587-CA73BBA4D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19" y="1391099"/>
            <a:ext cx="481332" cy="4813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1F6874-7101-0049-9FCC-D7CA48BD2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84" y="1416254"/>
            <a:ext cx="511358" cy="5113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B36D1A-D58C-5F4B-B4BB-109CD7BD29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093" y="1408288"/>
            <a:ext cx="469088" cy="469088"/>
          </a:xfrm>
          <a:prstGeom prst="rect">
            <a:avLst/>
          </a:prstGeom>
        </p:spPr>
      </p:pic>
      <p:sp>
        <p:nvSpPr>
          <p:cNvPr id="35" name="슬라이드 번호 개체 틀 8">
            <a:extLst>
              <a:ext uri="{FF2B5EF4-FFF2-40B4-BE49-F238E27FC236}">
                <a16:creationId xmlns:a16="http://schemas.microsoft.com/office/drawing/2014/main" id="{C5415AC4-53F4-1140-A231-01517335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5936" y="6478587"/>
            <a:ext cx="2743200" cy="365125"/>
          </a:xfrm>
        </p:spPr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6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1053D8-CCBD-3A46-A271-1A1595EF3D90}"/>
              </a:ext>
            </a:extLst>
          </p:cNvPr>
          <p:cNvSpPr/>
          <p:nvPr/>
        </p:nvSpPr>
        <p:spPr>
          <a:xfrm>
            <a:off x="7550986" y="4356039"/>
            <a:ext cx="3600000" cy="950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latinLnBrk="0">
              <a:buClr>
                <a:srgbClr val="000000"/>
              </a:buClr>
            </a:pPr>
            <a:endParaRPr lang="ko-KR" altLang="en-US" sz="1050" kern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8652FB-0005-AD44-B181-9DDB6B9992E4}"/>
              </a:ext>
            </a:extLst>
          </p:cNvPr>
          <p:cNvSpPr/>
          <p:nvPr/>
        </p:nvSpPr>
        <p:spPr>
          <a:xfrm>
            <a:off x="7559957" y="5430549"/>
            <a:ext cx="3600000" cy="950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latinLnBrk="0">
              <a:buClr>
                <a:srgbClr val="000000"/>
              </a:buClr>
            </a:pPr>
            <a:endParaRPr lang="ko-KR" altLang="en-US" sz="1050" kern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6E3533-ED88-974B-B92A-83FAC23BA2F3}"/>
              </a:ext>
            </a:extLst>
          </p:cNvPr>
          <p:cNvSpPr/>
          <p:nvPr/>
        </p:nvSpPr>
        <p:spPr>
          <a:xfrm>
            <a:off x="3009396" y="5430549"/>
            <a:ext cx="3600000" cy="950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latinLnBrk="0">
              <a:buClr>
                <a:srgbClr val="000000"/>
              </a:buClr>
            </a:pPr>
            <a:endParaRPr lang="ko-KR" altLang="en-US" sz="1050" kern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E2D1C3-CD4E-D845-8DB7-EEB41F87868F}"/>
              </a:ext>
            </a:extLst>
          </p:cNvPr>
          <p:cNvSpPr/>
          <p:nvPr/>
        </p:nvSpPr>
        <p:spPr>
          <a:xfrm>
            <a:off x="3021495" y="4356039"/>
            <a:ext cx="3600000" cy="9508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latinLnBrk="0">
              <a:buClr>
                <a:srgbClr val="000000"/>
              </a:buClr>
            </a:pPr>
            <a:endParaRPr lang="ko-KR" altLang="en-US" sz="1050" kern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0D1E11-F322-C94F-A304-83B304425A07}"/>
              </a:ext>
            </a:extLst>
          </p:cNvPr>
          <p:cNvSpPr/>
          <p:nvPr/>
        </p:nvSpPr>
        <p:spPr>
          <a:xfrm>
            <a:off x="7550987" y="3068123"/>
            <a:ext cx="3600000" cy="11725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latinLnBrk="0">
              <a:buClr>
                <a:srgbClr val="000000"/>
              </a:buClr>
            </a:pPr>
            <a:endParaRPr lang="ko-KR" altLang="en-US" sz="1050" kern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91725BA-3ED3-C545-97D9-EF98F807829E}"/>
              </a:ext>
            </a:extLst>
          </p:cNvPr>
          <p:cNvSpPr/>
          <p:nvPr/>
        </p:nvSpPr>
        <p:spPr>
          <a:xfrm>
            <a:off x="3009396" y="3064596"/>
            <a:ext cx="3600000" cy="11760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latinLnBrk="0">
              <a:buClr>
                <a:srgbClr val="000000"/>
              </a:buClr>
            </a:pPr>
            <a:endParaRPr lang="ko-KR" altLang="en-US" sz="1050" kern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25" name="텍스트 개체 틀 2"/>
          <p:cNvSpPr txBox="1">
            <a:spLocks/>
          </p:cNvSpPr>
          <p:nvPr/>
        </p:nvSpPr>
        <p:spPr>
          <a:xfrm>
            <a:off x="182097" y="215603"/>
            <a:ext cx="5981906" cy="34598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2000" b="1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2813" eaLnBrk="0" hangingPunct="0">
              <a:lnSpc>
                <a:spcPts val="2400"/>
              </a:lnSpc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2. Paradigm Shift</a:t>
            </a:r>
            <a:endParaRPr lang="ko-KR" altLang="en-US" sz="14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1F8A529-B717-412E-ADAE-DCAE8438418E}"/>
              </a:ext>
            </a:extLst>
          </p:cNvPr>
          <p:cNvCxnSpPr/>
          <p:nvPr/>
        </p:nvCxnSpPr>
        <p:spPr>
          <a:xfrm>
            <a:off x="143596" y="626569"/>
            <a:ext cx="117636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405EAB83-64E9-4B4B-BBD4-4873AEC0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83" y="141515"/>
            <a:ext cx="392713" cy="4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ED1E1AEE-DC40-6C4B-B849-8489D0A6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3" y="148417"/>
            <a:ext cx="383059" cy="4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BD9A74DD-6A4A-884F-AA57-9AC4F375E360}"/>
              </a:ext>
            </a:extLst>
          </p:cNvPr>
          <p:cNvSpPr/>
          <p:nvPr/>
        </p:nvSpPr>
        <p:spPr>
          <a:xfrm>
            <a:off x="3021495" y="1255647"/>
            <a:ext cx="3600000" cy="17127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A4DA4A8-59B4-1045-B0F5-FDF846D4E89D}"/>
              </a:ext>
            </a:extLst>
          </p:cNvPr>
          <p:cNvSpPr/>
          <p:nvPr/>
        </p:nvSpPr>
        <p:spPr>
          <a:xfrm>
            <a:off x="7555477" y="1255647"/>
            <a:ext cx="3600000" cy="17127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latinLnBrk="0">
              <a:buClr>
                <a:srgbClr val="000000"/>
              </a:buClr>
            </a:pPr>
            <a:endParaRPr lang="ko-KR" altLang="en-US" sz="1050" kern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625BB39-4881-0D4A-BECB-1F23D9AD038F}"/>
              </a:ext>
            </a:extLst>
          </p:cNvPr>
          <p:cNvSpPr/>
          <p:nvPr/>
        </p:nvSpPr>
        <p:spPr>
          <a:xfrm>
            <a:off x="3818530" y="1317860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Toy Data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DB3A34B-C037-D949-976E-4E97FA023ADE}"/>
              </a:ext>
            </a:extLst>
          </p:cNvPr>
          <p:cNvSpPr/>
          <p:nvPr/>
        </p:nvSpPr>
        <p:spPr>
          <a:xfrm>
            <a:off x="8302715" y="1317860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Enterprise Data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409E69-AA74-DD45-8515-8C84694F8652}"/>
              </a:ext>
            </a:extLst>
          </p:cNvPr>
          <p:cNvSpPr/>
          <p:nvPr/>
        </p:nvSpPr>
        <p:spPr>
          <a:xfrm>
            <a:off x="3818530" y="1731673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data.frame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D311C6-4964-C645-9DB3-A814173BF211}"/>
              </a:ext>
            </a:extLst>
          </p:cNvPr>
          <p:cNvSpPr/>
          <p:nvPr/>
        </p:nvSpPr>
        <p:spPr>
          <a:xfrm>
            <a:off x="8302715" y="1731673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tibble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AF551-3DFC-C34E-A298-D0F3A961C785}"/>
              </a:ext>
            </a:extLst>
          </p:cNvPr>
          <p:cNvSpPr/>
          <p:nvPr/>
        </p:nvSpPr>
        <p:spPr>
          <a:xfrm>
            <a:off x="3818530" y="2145486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read.*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A3D50C-862B-7E4D-8EC5-67DCF11C12B0}"/>
              </a:ext>
            </a:extLst>
          </p:cNvPr>
          <p:cNvSpPr/>
          <p:nvPr/>
        </p:nvSpPr>
        <p:spPr>
          <a:xfrm>
            <a:off x="8302715" y="2145486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read_*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D2541D-1025-9541-BDBB-971480CB1ADF}"/>
              </a:ext>
            </a:extLst>
          </p:cNvPr>
          <p:cNvSpPr/>
          <p:nvPr/>
        </p:nvSpPr>
        <p:spPr>
          <a:xfrm>
            <a:off x="3818530" y="2559299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In-Memory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979BB2-E2AA-3244-BF81-DE1B9C1AF213}"/>
              </a:ext>
            </a:extLst>
          </p:cNvPr>
          <p:cNvSpPr/>
          <p:nvPr/>
        </p:nvSpPr>
        <p:spPr>
          <a:xfrm>
            <a:off x="8302715" y="2559299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In-Database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2F06F5-EEB9-2543-8D3D-C7E266B298AA}"/>
              </a:ext>
            </a:extLst>
          </p:cNvPr>
          <p:cNvSpPr/>
          <p:nvPr/>
        </p:nvSpPr>
        <p:spPr>
          <a:xfrm>
            <a:off x="3818530" y="3129177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Statistician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00549A-5B19-4B4E-8E92-E1B6FF7E0DCC}"/>
              </a:ext>
            </a:extLst>
          </p:cNvPr>
          <p:cNvSpPr/>
          <p:nvPr/>
        </p:nvSpPr>
        <p:spPr>
          <a:xfrm>
            <a:off x="8302715" y="3129177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S/W Developer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11B651-F3F5-AB45-A887-D7F72226C4B6}"/>
              </a:ext>
            </a:extLst>
          </p:cNvPr>
          <p:cNvSpPr/>
          <p:nvPr/>
        </p:nvSpPr>
        <p:spPr>
          <a:xfrm>
            <a:off x="3818530" y="3833337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Statistics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1C4DFA-7E2A-DC44-A9AC-B96421F9B54A}"/>
              </a:ext>
            </a:extLst>
          </p:cNvPr>
          <p:cNvSpPr/>
          <p:nvPr/>
        </p:nvSpPr>
        <p:spPr>
          <a:xfrm>
            <a:off x="8083263" y="3803611"/>
            <a:ext cx="2544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Machine Learning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689138-6999-214B-9763-024E9E2FCB4F}"/>
              </a:ext>
            </a:extLst>
          </p:cNvPr>
          <p:cNvSpPr/>
          <p:nvPr/>
        </p:nvSpPr>
        <p:spPr>
          <a:xfrm>
            <a:off x="3818530" y="4842806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S-Plus (CSAN)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FDD344-49A2-E440-B118-3EFF74DBA2C2}"/>
              </a:ext>
            </a:extLst>
          </p:cNvPr>
          <p:cNvSpPr/>
          <p:nvPr/>
        </p:nvSpPr>
        <p:spPr>
          <a:xfrm>
            <a:off x="8083263" y="4842806"/>
            <a:ext cx="2544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 (CRAN, GitHub)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184E43-1960-9C48-A02C-DF255EF1DBB5}"/>
              </a:ext>
            </a:extLst>
          </p:cNvPr>
          <p:cNvSpPr/>
          <p:nvPr/>
        </p:nvSpPr>
        <p:spPr>
          <a:xfrm>
            <a:off x="3599078" y="5534033"/>
            <a:ext cx="25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 Graphics, lattice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0DAA76-6CE3-A444-BA41-0E6025D652E6}"/>
              </a:ext>
            </a:extLst>
          </p:cNvPr>
          <p:cNvSpPr/>
          <p:nvPr/>
        </p:nvSpPr>
        <p:spPr>
          <a:xfrm>
            <a:off x="8083263" y="5534033"/>
            <a:ext cx="2544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ggplot2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31FDFD-FC39-1748-9713-F2D8639C03C0}"/>
              </a:ext>
            </a:extLst>
          </p:cNvPr>
          <p:cNvSpPr/>
          <p:nvPr/>
        </p:nvSpPr>
        <p:spPr>
          <a:xfrm>
            <a:off x="3599078" y="4457674"/>
            <a:ext cx="25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Commercial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86FF47-E7FB-7E41-A682-28CE45A62FD9}"/>
              </a:ext>
            </a:extLst>
          </p:cNvPr>
          <p:cNvSpPr/>
          <p:nvPr/>
        </p:nvSpPr>
        <p:spPr>
          <a:xfrm>
            <a:off x="8083263" y="4457674"/>
            <a:ext cx="2544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Open Source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D9BC48-F85B-7C4A-8D81-E8D27C0A3DCF}"/>
              </a:ext>
            </a:extLst>
          </p:cNvPr>
          <p:cNvSpPr/>
          <p:nvPr/>
        </p:nvSpPr>
        <p:spPr>
          <a:xfrm>
            <a:off x="8083263" y="5970834"/>
            <a:ext cx="2544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tidyverse,  </a:t>
            </a:r>
            <a:r>
              <a:rPr lang="en-US" altLang="ko-Kore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tidymodel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F24104-A5EF-8C42-86E2-62AC8AE79ACE}"/>
              </a:ext>
            </a:extLst>
          </p:cNvPr>
          <p:cNvSpPr/>
          <p:nvPr/>
        </p:nvSpPr>
        <p:spPr>
          <a:xfrm>
            <a:off x="3599078" y="5970834"/>
            <a:ext cx="25444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each packages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A96E24C-39F7-DA46-8F41-F2F3D950BFCF}"/>
              </a:ext>
            </a:extLst>
          </p:cNvPr>
          <p:cNvSpPr/>
          <p:nvPr/>
        </p:nvSpPr>
        <p:spPr>
          <a:xfrm>
            <a:off x="3315272" y="3481257"/>
            <a:ext cx="3112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 Development Core Team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DA9E7B-4CA2-3C4A-A987-73E87A0EEC58}"/>
              </a:ext>
            </a:extLst>
          </p:cNvPr>
          <p:cNvSpPr/>
          <p:nvPr/>
        </p:nvSpPr>
        <p:spPr>
          <a:xfrm>
            <a:off x="8302715" y="3466394"/>
            <a:ext cx="2105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Hadley </a:t>
            </a:r>
            <a:r>
              <a:rPr lang="ko-KR" altLang="ko-Kore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사단</a:t>
            </a:r>
            <a:endParaRPr lang="ko-Kore-KR" altLang="ko-Kore-KR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A66AD36-4729-E743-AA89-5472019B688C}"/>
              </a:ext>
            </a:extLst>
          </p:cNvPr>
          <p:cNvSpPr/>
          <p:nvPr/>
        </p:nvSpPr>
        <p:spPr>
          <a:xfrm>
            <a:off x="837912" y="1967305"/>
            <a:ext cx="2007186" cy="493776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640AD9F-E7A4-1144-BEC0-24C85576FDC4}"/>
              </a:ext>
            </a:extLst>
          </p:cNvPr>
          <p:cNvSpPr/>
          <p:nvPr/>
        </p:nvSpPr>
        <p:spPr>
          <a:xfrm>
            <a:off x="1230602" y="2062084"/>
            <a:ext cx="1221809" cy="360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20000"/>
              </a:lnSpc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Data Scale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8443129-7A9C-CE4C-96C1-53919B175BA5}"/>
              </a:ext>
            </a:extLst>
          </p:cNvPr>
          <p:cNvSpPr/>
          <p:nvPr/>
        </p:nvSpPr>
        <p:spPr>
          <a:xfrm>
            <a:off x="1499134" y="1403434"/>
            <a:ext cx="684742" cy="684742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36507749-3116-1940-8051-571CC02E4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92" y="1535247"/>
            <a:ext cx="406835" cy="406835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20439C30-0A11-EE4D-9474-5EB674FB2EA0}"/>
              </a:ext>
            </a:extLst>
          </p:cNvPr>
          <p:cNvSpPr/>
          <p:nvPr/>
        </p:nvSpPr>
        <p:spPr>
          <a:xfrm>
            <a:off x="809808" y="3513751"/>
            <a:ext cx="2007186" cy="493776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08C3354-03CF-0C48-B338-8C1A528F8BD5}"/>
              </a:ext>
            </a:extLst>
          </p:cNvPr>
          <p:cNvSpPr/>
          <p:nvPr/>
        </p:nvSpPr>
        <p:spPr>
          <a:xfrm>
            <a:off x="781713" y="3608530"/>
            <a:ext cx="2063385" cy="360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20000"/>
              </a:lnSpc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Package Developer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DC6740E-52D0-174B-A089-AFDAAB372209}"/>
              </a:ext>
            </a:extLst>
          </p:cNvPr>
          <p:cNvSpPr/>
          <p:nvPr/>
        </p:nvSpPr>
        <p:spPr>
          <a:xfrm>
            <a:off x="1471030" y="2949880"/>
            <a:ext cx="684742" cy="684742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0199DF48-4168-5F42-A434-C7999B861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35" y="3022277"/>
            <a:ext cx="481332" cy="481332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664A76-45F0-294C-A549-A51B8E1BA1AD}"/>
              </a:ext>
            </a:extLst>
          </p:cNvPr>
          <p:cNvSpPr/>
          <p:nvPr/>
        </p:nvSpPr>
        <p:spPr>
          <a:xfrm>
            <a:off x="809808" y="4741843"/>
            <a:ext cx="2007186" cy="493776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A963351-4671-E649-BC88-215E960FB936}"/>
              </a:ext>
            </a:extLst>
          </p:cNvPr>
          <p:cNvSpPr/>
          <p:nvPr/>
        </p:nvSpPr>
        <p:spPr>
          <a:xfrm>
            <a:off x="1144792" y="4836622"/>
            <a:ext cx="1337226" cy="360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20000"/>
              </a:lnSpc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Distribution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F06DE85-39DD-F147-8C9A-3D28D1328E67}"/>
              </a:ext>
            </a:extLst>
          </p:cNvPr>
          <p:cNvSpPr/>
          <p:nvPr/>
        </p:nvSpPr>
        <p:spPr>
          <a:xfrm>
            <a:off x="1471030" y="4177972"/>
            <a:ext cx="684742" cy="684742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399A95FB-FCE2-7843-B2BB-480F26E37E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22" y="4275524"/>
            <a:ext cx="511358" cy="511358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345E659E-E781-4545-81D8-E80C9DEBE663}"/>
              </a:ext>
            </a:extLst>
          </p:cNvPr>
          <p:cNvSpPr/>
          <p:nvPr/>
        </p:nvSpPr>
        <p:spPr>
          <a:xfrm>
            <a:off x="814567" y="5853975"/>
            <a:ext cx="2007186" cy="493776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9050C9F-8707-9540-9830-065E52F45EF7}"/>
              </a:ext>
            </a:extLst>
          </p:cNvPr>
          <p:cNvSpPr/>
          <p:nvPr/>
        </p:nvSpPr>
        <p:spPr>
          <a:xfrm>
            <a:off x="819331" y="5948754"/>
            <a:ext cx="1997663" cy="360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20000"/>
              </a:lnSpc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1600" b="1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Analytics Methods</a:t>
            </a: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DD49EC82-90F2-7B44-9B7A-F471A6FD846F}"/>
              </a:ext>
            </a:extLst>
          </p:cNvPr>
          <p:cNvSpPr/>
          <p:nvPr/>
        </p:nvSpPr>
        <p:spPr>
          <a:xfrm>
            <a:off x="1475789" y="5290104"/>
            <a:ext cx="684742" cy="684742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34" charset="-127"/>
              <a:cs typeface="+mn-cs"/>
              <a:sym typeface="Arial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8A25D161-C748-5245-9691-0C55E7266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16" y="5379690"/>
            <a:ext cx="469088" cy="4690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6A90356-7F6C-8248-81E4-CFE337518E27}"/>
              </a:ext>
            </a:extLst>
          </p:cNvPr>
          <p:cNvSpPr/>
          <p:nvPr/>
        </p:nvSpPr>
        <p:spPr>
          <a:xfrm>
            <a:off x="4413468" y="77673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Before</a:t>
            </a:r>
            <a:endParaRPr lang="ko-Kore-KR" altLang="en-US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87E5CD9-B3F5-414A-9FA0-65D3366A8679}"/>
              </a:ext>
            </a:extLst>
          </p:cNvPr>
          <p:cNvSpPr/>
          <p:nvPr/>
        </p:nvSpPr>
        <p:spPr>
          <a:xfrm>
            <a:off x="8902139" y="784525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After</a:t>
            </a:r>
            <a:endParaRPr lang="ko-Kore-KR" altLang="en-US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슬라이드 번호 개체 틀 8">
            <a:extLst>
              <a:ext uri="{FF2B5EF4-FFF2-40B4-BE49-F238E27FC236}">
                <a16:creationId xmlns:a16="http://schemas.microsoft.com/office/drawing/2014/main" id="{811DEC34-FEEC-E546-8E78-3A04F50C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5936" y="6478587"/>
            <a:ext cx="2743200" cy="365125"/>
          </a:xfrm>
        </p:spPr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 txBox="1">
            <a:spLocks/>
          </p:cNvSpPr>
          <p:nvPr/>
        </p:nvSpPr>
        <p:spPr>
          <a:xfrm>
            <a:off x="182097" y="215603"/>
            <a:ext cx="5981906" cy="34598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2000" b="1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2813" eaLnBrk="0" hangingPunct="0">
              <a:lnSpc>
                <a:spcPts val="2400"/>
              </a:lnSpc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3. Tidy &amp; Seamless – Tidy </a:t>
            </a:r>
            <a:endParaRPr lang="ko-KR" altLang="en-US" sz="14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1F8A529-B717-412E-ADAE-DCAE8438418E}"/>
              </a:ext>
            </a:extLst>
          </p:cNvPr>
          <p:cNvCxnSpPr/>
          <p:nvPr/>
        </p:nvCxnSpPr>
        <p:spPr>
          <a:xfrm>
            <a:off x="143596" y="626569"/>
            <a:ext cx="117636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405EAB83-64E9-4B4B-BBD4-4873AEC0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83" y="141515"/>
            <a:ext cx="392713" cy="4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ED1E1AEE-DC40-6C4B-B849-8489D0A6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3" y="148417"/>
            <a:ext cx="383059" cy="4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for post">
            <a:extLst>
              <a:ext uri="{FF2B5EF4-FFF2-40B4-BE49-F238E27FC236}">
                <a16:creationId xmlns:a16="http://schemas.microsoft.com/office/drawing/2014/main" id="{07B3AF88-5A1E-2F4A-BBA1-01725D54F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76" y="1851047"/>
            <a:ext cx="7779657" cy="3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F0D6A1B-AF39-B34C-B81D-1FA052E54188}"/>
              </a:ext>
            </a:extLst>
          </p:cNvPr>
          <p:cNvSpPr/>
          <p:nvPr/>
        </p:nvSpPr>
        <p:spPr>
          <a:xfrm>
            <a:off x="750176" y="563903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ore-KR" altLang="en-US" sz="1200" dirty="0"/>
              <a:t>https://www.kdnuggets.com/2017/10/tidyverse-powerful-r-toolbox.html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EBA8EB-83E6-C847-9446-971040628BF7}"/>
              </a:ext>
            </a:extLst>
          </p:cNvPr>
          <p:cNvSpPr/>
          <p:nvPr/>
        </p:nvSpPr>
        <p:spPr>
          <a:xfrm>
            <a:off x="9363948" y="1851047"/>
            <a:ext cx="2013857" cy="1752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2000" b="1" dirty="0">
                <a:solidFill>
                  <a:srgbClr val="E9498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Publish</a:t>
            </a:r>
            <a:endParaRPr kumimoji="1" lang="ko-Kore-KR" altLang="en-US" sz="2000" b="1" dirty="0">
              <a:solidFill>
                <a:srgbClr val="E9498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6E2116-9672-6242-BFF7-8DDD3B822D94}"/>
              </a:ext>
            </a:extLst>
          </p:cNvPr>
          <p:cNvSpPr/>
          <p:nvPr/>
        </p:nvSpPr>
        <p:spPr>
          <a:xfrm>
            <a:off x="9363948" y="3886675"/>
            <a:ext cx="2013857" cy="1611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ore-KR" sz="2000" b="1" dirty="0">
                <a:solidFill>
                  <a:srgbClr val="E9498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Deploy Online</a:t>
            </a:r>
            <a:endParaRPr kumimoji="1" lang="ko-Kore-KR" altLang="en-US" sz="2000" b="1" dirty="0">
              <a:solidFill>
                <a:srgbClr val="E9498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FFFD9-65AA-C949-9124-CB38790C0818}"/>
              </a:ext>
            </a:extLst>
          </p:cNvPr>
          <p:cNvSpPr txBox="1"/>
          <p:nvPr/>
        </p:nvSpPr>
        <p:spPr>
          <a:xfrm>
            <a:off x="9722718" y="2348208"/>
            <a:ext cx="1296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 err="1">
                <a:latin typeface="Calibri" panose="020F0502020204030204" pitchFamily="34" charset="0"/>
                <a:cs typeface="Calibri" panose="020F0502020204030204" pitchFamily="34" charset="0"/>
              </a:rPr>
              <a:t>rmarkdown</a:t>
            </a:r>
            <a:endParaRPr kumimoji="1" lang="en-US" altLang="ko-Kore-K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kumimoji="1" lang="en-US" altLang="ko-Kore-KR" dirty="0">
                <a:latin typeface="Calibri" panose="020F0502020204030204" pitchFamily="34" charset="0"/>
                <a:cs typeface="Calibri" panose="020F0502020204030204" pitchFamily="34" charset="0"/>
              </a:rPr>
              <a:t>knitr</a:t>
            </a:r>
          </a:p>
          <a:p>
            <a:pPr algn="ctr"/>
            <a:r>
              <a:rPr kumimoji="1" lang="en-US" altLang="ko-Kore-KR" dirty="0">
                <a:latin typeface="Calibri" panose="020F0502020204030204" pitchFamily="34" charset="0"/>
                <a:cs typeface="Calibri" panose="020F0502020204030204" pitchFamily="34" charset="0"/>
              </a:rPr>
              <a:t>bookdown</a:t>
            </a:r>
            <a:endParaRPr kumimoji="1" lang="ko-Kore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6506DB-5F1D-B849-882A-BC3C8AC2710B}"/>
              </a:ext>
            </a:extLst>
          </p:cNvPr>
          <p:cNvSpPr txBox="1"/>
          <p:nvPr/>
        </p:nvSpPr>
        <p:spPr>
          <a:xfrm>
            <a:off x="9803156" y="4432338"/>
            <a:ext cx="113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dirty="0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</a:p>
          <a:p>
            <a:pPr algn="ctr"/>
            <a:r>
              <a:rPr kumimoji="1" lang="en-US" altLang="ko-Kore-KR" dirty="0">
                <a:latin typeface="Calibri" panose="020F0502020204030204" pitchFamily="34" charset="0"/>
                <a:cs typeface="Calibri" panose="020F0502020204030204" pitchFamily="34" charset="0"/>
              </a:rPr>
              <a:t>blogdown</a:t>
            </a:r>
            <a:endParaRPr kumimoji="1" lang="ko-Kore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66C48A-957D-E846-A956-D6AB92FB7808}"/>
              </a:ext>
            </a:extLst>
          </p:cNvPr>
          <p:cNvCxnSpPr>
            <a:cxnSpLocks/>
          </p:cNvCxnSpPr>
          <p:nvPr/>
        </p:nvCxnSpPr>
        <p:spPr>
          <a:xfrm>
            <a:off x="8621486" y="2228465"/>
            <a:ext cx="620485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8D7B98-1E7A-6741-8FEA-F5171EBDE8F0}"/>
              </a:ext>
            </a:extLst>
          </p:cNvPr>
          <p:cNvCxnSpPr>
            <a:cxnSpLocks/>
          </p:cNvCxnSpPr>
          <p:nvPr/>
        </p:nvCxnSpPr>
        <p:spPr>
          <a:xfrm>
            <a:off x="8621485" y="4144351"/>
            <a:ext cx="620485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F82DFE-4F3D-E74A-A343-2D3F249F8234}"/>
              </a:ext>
            </a:extLst>
          </p:cNvPr>
          <p:cNvSpPr/>
          <p:nvPr/>
        </p:nvSpPr>
        <p:spPr>
          <a:xfrm>
            <a:off x="750176" y="1410354"/>
            <a:ext cx="2763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b="1" dirty="0">
                <a:solidFill>
                  <a:srgbClr val="000000"/>
                </a:solidFill>
                <a:latin typeface="Open Sans"/>
              </a:rPr>
              <a:t>Seamless with tidyverse</a:t>
            </a:r>
            <a:endParaRPr lang="en" altLang="ko-Kore-KR" b="1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16" name="슬라이드 번호 개체 틀 8">
            <a:extLst>
              <a:ext uri="{FF2B5EF4-FFF2-40B4-BE49-F238E27FC236}">
                <a16:creationId xmlns:a16="http://schemas.microsoft.com/office/drawing/2014/main" id="{194A2EED-61C0-DC42-819E-68B5A497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5936" y="6478587"/>
            <a:ext cx="2743200" cy="365125"/>
          </a:xfrm>
        </p:spPr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08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"/>
          <p:cNvSpPr txBox="1">
            <a:spLocks/>
          </p:cNvSpPr>
          <p:nvPr/>
        </p:nvSpPr>
        <p:spPr>
          <a:xfrm>
            <a:off x="182097" y="215603"/>
            <a:ext cx="5981906" cy="34598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1" sz="2000" b="1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4572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FontTx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defTabSz="91281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2813" eaLnBrk="0" hangingPunct="0">
              <a:lnSpc>
                <a:spcPts val="2400"/>
              </a:lnSpc>
            </a:pPr>
            <a:r>
              <a:rPr lang="en-US" altLang="ko-KR" sz="1400" spc="-8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3. Tidy &amp; Seamless – Seamless </a:t>
            </a:r>
            <a:endParaRPr lang="ko-KR" altLang="en-US" sz="1400" spc="-8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1F8A529-B717-412E-ADAE-DCAE8438418E}"/>
              </a:ext>
            </a:extLst>
          </p:cNvPr>
          <p:cNvCxnSpPr/>
          <p:nvPr/>
        </p:nvCxnSpPr>
        <p:spPr>
          <a:xfrm>
            <a:off x="143596" y="626569"/>
            <a:ext cx="1176363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4" name="Picture 4">
            <a:extLst>
              <a:ext uri="{FF2B5EF4-FFF2-40B4-BE49-F238E27FC236}">
                <a16:creationId xmlns:a16="http://schemas.microsoft.com/office/drawing/2014/main" id="{405EAB83-64E9-4B4B-BBD4-4873AEC0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583" y="141515"/>
            <a:ext cx="392713" cy="4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ED1E1AEE-DC40-6C4B-B849-8489D0A6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3" y="148417"/>
            <a:ext cx="383059" cy="4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for post">
            <a:extLst>
              <a:ext uri="{FF2B5EF4-FFF2-40B4-BE49-F238E27FC236}">
                <a16:creationId xmlns:a16="http://schemas.microsoft.com/office/drawing/2014/main" id="{F40D3CEC-596E-E846-AD6F-A6F4A4351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1777276"/>
            <a:ext cx="4293705" cy="201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1F20CF-505A-FD4D-96FE-425E7C41A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608" y="1777276"/>
            <a:ext cx="3343112" cy="2011945"/>
          </a:xfrm>
          <a:prstGeom prst="rect">
            <a:avLst/>
          </a:prstGeom>
        </p:spPr>
      </p:pic>
      <p:pic>
        <p:nvPicPr>
          <p:cNvPr id="7170" name="Picture 2" descr="A Forward-Pipe Operator for R • magrittr">
            <a:extLst>
              <a:ext uri="{FF2B5EF4-FFF2-40B4-BE49-F238E27FC236}">
                <a16:creationId xmlns:a16="http://schemas.microsoft.com/office/drawing/2014/main" id="{8A1C527A-89FD-2F43-856D-66058205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177" y="1824160"/>
            <a:ext cx="1655980" cy="191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516CD7-0C2F-0141-8074-C84854F28953}"/>
              </a:ext>
            </a:extLst>
          </p:cNvPr>
          <p:cNvSpPr/>
          <p:nvPr/>
        </p:nvSpPr>
        <p:spPr>
          <a:xfrm>
            <a:off x="481886" y="1342965"/>
            <a:ext cx="428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From import to model using tidyverse</a:t>
            </a:r>
            <a:endParaRPr lang="en" altLang="ko-Kore-KR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8B5544-14E1-3549-9638-3A6B940024CE}"/>
              </a:ext>
            </a:extLst>
          </p:cNvPr>
          <p:cNvSpPr/>
          <p:nvPr/>
        </p:nvSpPr>
        <p:spPr>
          <a:xfrm>
            <a:off x="5596851" y="134296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Shell script using pipe</a:t>
            </a:r>
            <a:endParaRPr lang="en" altLang="ko-Kore-KR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F24B28-B75C-BE49-B53C-E6F6A4827F56}"/>
              </a:ext>
            </a:extLst>
          </p:cNvPr>
          <p:cNvSpPr/>
          <p:nvPr/>
        </p:nvSpPr>
        <p:spPr>
          <a:xfrm>
            <a:off x="8609699" y="1342965"/>
            <a:ext cx="3275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Pipe using </a:t>
            </a:r>
            <a:r>
              <a:rPr lang="en" altLang="ko-Kore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magrittr</a:t>
            </a:r>
            <a:r>
              <a:rPr lang="en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package</a:t>
            </a:r>
            <a:endParaRPr lang="en" altLang="ko-Kore-KR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176" name="Picture 8" descr="R Basics · UC Business Analytics R Programming Guide">
            <a:extLst>
              <a:ext uri="{FF2B5EF4-FFF2-40B4-BE49-F238E27FC236}">
                <a16:creationId xmlns:a16="http://schemas.microsoft.com/office/drawing/2014/main" id="{B62DA404-3305-A24C-8C6C-3B96264FC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18" y="4881365"/>
            <a:ext cx="1350066" cy="13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ython Programming Language, AWS Skills Demand Exploding | News |  Communications of the ACM">
            <a:extLst>
              <a:ext uri="{FF2B5EF4-FFF2-40B4-BE49-F238E27FC236}">
                <a16:creationId xmlns:a16="http://schemas.microsoft.com/office/drawing/2014/main" id="{ED989885-E57B-7641-957D-2580B4C6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65" y="4774529"/>
            <a:ext cx="1539567" cy="153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Write bash shell script by Atif_sh_hashtag">
            <a:extLst>
              <a:ext uri="{FF2B5EF4-FFF2-40B4-BE49-F238E27FC236}">
                <a16:creationId xmlns:a16="http://schemas.microsoft.com/office/drawing/2014/main" id="{B617A489-3F2F-5048-AEC4-87313231C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13" y="4939927"/>
            <a:ext cx="1642582" cy="110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223537ED-09D3-6641-8CB2-6BE7AA10B3BA}"/>
              </a:ext>
            </a:extLst>
          </p:cNvPr>
          <p:cNvSpPr/>
          <p:nvPr/>
        </p:nvSpPr>
        <p:spPr>
          <a:xfrm>
            <a:off x="477078" y="871370"/>
            <a:ext cx="1855305" cy="369284"/>
          </a:xfrm>
          <a:prstGeom prst="roundRect">
            <a:avLst>
              <a:gd name="adj" fmla="val 4484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Within Seamless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54EDA6D5-73B8-B74D-BA6C-DFE5AB8F020A}"/>
              </a:ext>
            </a:extLst>
          </p:cNvPr>
          <p:cNvSpPr/>
          <p:nvPr/>
        </p:nvSpPr>
        <p:spPr>
          <a:xfrm>
            <a:off x="477078" y="4189186"/>
            <a:ext cx="1855305" cy="369284"/>
          </a:xfrm>
          <a:prstGeom prst="roundRect">
            <a:avLst>
              <a:gd name="adj" fmla="val 4484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Between Seamless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슬라이드 번호 개체 틀 8">
            <a:extLst>
              <a:ext uri="{FF2B5EF4-FFF2-40B4-BE49-F238E27FC236}">
                <a16:creationId xmlns:a16="http://schemas.microsoft.com/office/drawing/2014/main" id="{95697091-5ECA-1444-B6B1-1F37FAD1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5936" y="6478587"/>
            <a:ext cx="2743200" cy="365125"/>
          </a:xfrm>
        </p:spPr>
        <p:txBody>
          <a:bodyPr/>
          <a:lstStyle/>
          <a:p>
            <a:fld id="{08235E9A-9E0B-4FAF-81CA-58CA288EF27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060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7194</TotalTime>
  <Words>908</Words>
  <Application>Microsoft Macintosh PowerPoint</Application>
  <PresentationFormat>와이드스크린</PresentationFormat>
  <Paragraphs>255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맑은 고딕</vt:lpstr>
      <vt:lpstr>Myriad Pro</vt:lpstr>
      <vt:lpstr>Open Sans</vt:lpstr>
      <vt:lpstr>Arial</vt:lpstr>
      <vt:lpstr>Calibri</vt:lpstr>
      <vt:lpstr>Calibri Light</vt:lpstr>
      <vt:lpstr>Courier New</vt:lpstr>
      <vt:lpstr>Wingdings</vt:lpstr>
      <vt:lpstr>1_Office 테마</vt:lpstr>
      <vt:lpstr>Tidy and Seamless in R   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E. O. 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Seamless in R       </dc:title>
  <dc:creator>유 충현</dc:creator>
  <cp:lastModifiedBy>유 충현</cp:lastModifiedBy>
  <cp:revision>3</cp:revision>
  <dcterms:created xsi:type="dcterms:W3CDTF">2020-10-11T02:47:50Z</dcterms:created>
  <dcterms:modified xsi:type="dcterms:W3CDTF">2020-10-19T09:24:20Z</dcterms:modified>
</cp:coreProperties>
</file>